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400"/>
              <a:t>Доля имеющихся нормативных документов к необходимым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Лист1!$D$3</c:f>
              <c:strCache>
                <c:ptCount val="1"/>
                <c:pt idx="0">
                  <c:v>Доля имеющихся нормативных документов к необходимым</c:v>
                </c:pt>
              </c:strCache>
            </c:strRef>
          </c:tx>
          <c:cat>
            <c:strRef>
              <c:f>Лист1!$C$4:$C$11</c:f>
              <c:strCache>
                <c:ptCount val="8"/>
                <c:pt idx="0">
                  <c:v>Устав</c:v>
                </c:pt>
                <c:pt idx="1">
                  <c:v>Регистрационные документы</c:v>
                </c:pt>
                <c:pt idx="2">
                  <c:v>Локальные нормативные акты об управлении организацией, предусмотренные законодательством</c:v>
                </c:pt>
                <c:pt idx="3">
                  <c:v>Локальные нормативные акты об управлении организацией рекомендательного характера</c:v>
                </c:pt>
                <c:pt idx="4">
                  <c:v>Локальные акты о содержании деятельности</c:v>
                </c:pt>
                <c:pt idx="5">
                  <c:v>Локальные акты, регламентирующие предоставляемые услуг</c:v>
                </c:pt>
                <c:pt idx="6">
                  <c:v>Учредительные документы и локальные акты, регламентирующие механизм предоставления качественных социальных услуг</c:v>
                </c:pt>
                <c:pt idx="7">
                  <c:v>Локальные акты регламентирующие внутреннюю систему оценки качества деятельности и реализуемых услуг</c:v>
                </c:pt>
              </c:strCache>
            </c:strRef>
          </c:cat>
          <c:val>
            <c:numRef>
              <c:f>Лист1!$D$4:$D$11</c:f>
              <c:numCache>
                <c:formatCode>0%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0.55000000000000004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axId val="32324992"/>
        <c:axId val="32507008"/>
      </c:barChart>
      <c:catAx>
        <c:axId val="32324992"/>
        <c:scaling>
          <c:orientation val="minMax"/>
        </c:scaling>
        <c:axPos val="b"/>
        <c:tickLblPos val="nextTo"/>
        <c:crossAx val="32507008"/>
        <c:crosses val="autoZero"/>
        <c:auto val="1"/>
        <c:lblAlgn val="ctr"/>
        <c:lblOffset val="100"/>
      </c:catAx>
      <c:valAx>
        <c:axId val="32507008"/>
        <c:scaling>
          <c:orientation val="minMax"/>
        </c:scaling>
        <c:axPos val="l"/>
        <c:majorGridlines/>
        <c:numFmt formatCode="0%" sourceLinked="1"/>
        <c:tickLblPos val="nextTo"/>
        <c:crossAx val="32324992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400"/>
              <a:t>Образовательный уровень сотрудников учреждения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Лист1!$C$4</c:f>
              <c:strCache>
                <c:ptCount val="1"/>
                <c:pt idx="0">
                  <c:v>Образовательный уровень сотрудников учреждения</c:v>
                </c:pt>
              </c:strCache>
            </c:strRef>
          </c:tx>
          <c:cat>
            <c:strRef>
              <c:f>Лист1!$B$5:$B$8</c:f>
              <c:strCache>
                <c:ptCount val="4"/>
                <c:pt idx="0">
                  <c:v>Высшее профессиональное</c:v>
                </c:pt>
                <c:pt idx="1">
                  <c:v>Среднее профессиональное</c:v>
                </c:pt>
                <c:pt idx="2">
                  <c:v>Начальное профессиональное</c:v>
                </c:pt>
                <c:pt idx="3">
                  <c:v>Среднее образование</c:v>
                </c:pt>
              </c:strCache>
            </c:strRef>
          </c:cat>
          <c:val>
            <c:numRef>
              <c:f>Лист1!$C$5:$C$8</c:f>
              <c:numCache>
                <c:formatCode>0%</c:formatCode>
                <c:ptCount val="4"/>
                <c:pt idx="0">
                  <c:v>0.1</c:v>
                </c:pt>
                <c:pt idx="1">
                  <c:v>0.24000000000000021</c:v>
                </c:pt>
                <c:pt idx="2">
                  <c:v>0.22</c:v>
                </c:pt>
                <c:pt idx="3">
                  <c:v>0.44</c:v>
                </c:pt>
              </c:numCache>
            </c:numRef>
          </c:val>
        </c:ser>
        <c:axId val="33962240"/>
        <c:axId val="48088576"/>
      </c:barChart>
      <c:catAx>
        <c:axId val="33962240"/>
        <c:scaling>
          <c:orientation val="minMax"/>
        </c:scaling>
        <c:axPos val="b"/>
        <c:tickLblPos val="nextTo"/>
        <c:crossAx val="48088576"/>
        <c:crosses val="autoZero"/>
        <c:auto val="1"/>
        <c:lblAlgn val="ctr"/>
        <c:lblOffset val="100"/>
      </c:catAx>
      <c:valAx>
        <c:axId val="48088576"/>
        <c:scaling>
          <c:orientation val="minMax"/>
        </c:scaling>
        <c:axPos val="l"/>
        <c:majorGridlines/>
        <c:numFmt formatCode="0%" sourceLinked="1"/>
        <c:tickLblPos val="nextTo"/>
        <c:crossAx val="33962240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400"/>
              <a:t>Актуальность спектра предоставляемых социальных услуг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Лист1!$C$5</c:f>
              <c:strCache>
                <c:ptCount val="1"/>
                <c:pt idx="0">
                  <c:v>Актуальность спектра предоставляемых социальных услуг</c:v>
                </c:pt>
              </c:strCache>
            </c:strRef>
          </c:tx>
          <c:cat>
            <c:strRef>
              <c:f>Лист1!$B$6:$B$12</c:f>
              <c:strCache>
                <c:ptCount val="7"/>
                <c:pt idx="0">
                  <c:v>Социально-бытовые</c:v>
                </c:pt>
                <c:pt idx="1">
                  <c:v>Социально-медицинские</c:v>
                </c:pt>
                <c:pt idx="2">
                  <c:v>Социально-правовые</c:v>
                </c:pt>
                <c:pt idx="3">
                  <c:v>Социально-педагогические</c:v>
                </c:pt>
                <c:pt idx="4">
                  <c:v>Социально-психологические</c:v>
                </c:pt>
                <c:pt idx="5">
                  <c:v>Социально-трудовые</c:v>
                </c:pt>
                <c:pt idx="6">
                  <c:v>Услуги в целях повышения коммуникативного потенциала</c:v>
                </c:pt>
              </c:strCache>
            </c:strRef>
          </c:cat>
          <c:val>
            <c:numRef>
              <c:f>Лист1!$C$6:$C$12</c:f>
              <c:numCache>
                <c:formatCode>0.00%</c:formatCode>
                <c:ptCount val="7"/>
                <c:pt idx="0">
                  <c:v>0.81899999999999995</c:v>
                </c:pt>
                <c:pt idx="1">
                  <c:v>0.13700000000000001</c:v>
                </c:pt>
                <c:pt idx="2">
                  <c:v>2.3E-2</c:v>
                </c:pt>
                <c:pt idx="3">
                  <c:v>1.0999999999999998E-2</c:v>
                </c:pt>
                <c:pt idx="4">
                  <c:v>1.0000000000000041E-3</c:v>
                </c:pt>
                <c:pt idx="5">
                  <c:v>3.0000000000000092E-3</c:v>
                </c:pt>
                <c:pt idx="6">
                  <c:v>6.0000000000000114E-3</c:v>
                </c:pt>
              </c:numCache>
            </c:numRef>
          </c:val>
        </c:ser>
        <c:axId val="66724224"/>
        <c:axId val="66726528"/>
      </c:barChart>
      <c:catAx>
        <c:axId val="66724224"/>
        <c:scaling>
          <c:orientation val="minMax"/>
        </c:scaling>
        <c:axPos val="b"/>
        <c:tickLblPos val="nextTo"/>
        <c:crossAx val="66726528"/>
        <c:crosses val="autoZero"/>
        <c:auto val="1"/>
        <c:lblAlgn val="ctr"/>
        <c:lblOffset val="100"/>
      </c:catAx>
      <c:valAx>
        <c:axId val="66726528"/>
        <c:scaling>
          <c:orientation val="minMax"/>
        </c:scaling>
        <c:axPos val="l"/>
        <c:majorGridlines/>
        <c:numFmt formatCode="0.00%" sourceLinked="1"/>
        <c:tickLblPos val="nextTo"/>
        <c:crossAx val="66724224"/>
        <c:crosses val="autoZero"/>
        <c:crossBetween val="between"/>
      </c:valAx>
    </c:plotArea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92C40A-9550-4161-AE50-9F7202A1945D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55A7C291-6518-466B-AE61-57FEC7F74FA4}">
      <dgm:prSet/>
      <dgm:spPr/>
      <dgm:t>
        <a:bodyPr/>
        <a:lstStyle/>
        <a:p>
          <a:pPr marR="0" algn="ctr" rtl="0"/>
          <a:r>
            <a:rPr lang="ru-RU" b="1" baseline="0" smtClean="0">
              <a:solidFill>
                <a:srgbClr val="4D4D4D"/>
              </a:solidFill>
              <a:latin typeface="Bookman Old Style"/>
            </a:rPr>
            <a:t> Директор </a:t>
          </a:r>
        </a:p>
      </dgm:t>
    </dgm:pt>
    <dgm:pt modelId="{255FD011-EBB6-4EDE-BB99-611210FDD4FE}" type="parTrans" cxnId="{9E580A49-953F-4F3F-B6E5-67BCDAE94E67}">
      <dgm:prSet/>
      <dgm:spPr/>
      <dgm:t>
        <a:bodyPr/>
        <a:lstStyle/>
        <a:p>
          <a:endParaRPr lang="ru-RU"/>
        </a:p>
      </dgm:t>
    </dgm:pt>
    <dgm:pt modelId="{D48006CB-436A-4863-88DF-3765F7A65C7C}" type="sibTrans" cxnId="{9E580A49-953F-4F3F-B6E5-67BCDAE94E67}">
      <dgm:prSet/>
      <dgm:spPr/>
      <dgm:t>
        <a:bodyPr/>
        <a:lstStyle/>
        <a:p>
          <a:endParaRPr lang="ru-RU"/>
        </a:p>
      </dgm:t>
    </dgm:pt>
    <dgm:pt modelId="{2094158F-1A4D-4063-BD94-55D8A7394034}">
      <dgm:prSet custT="1"/>
      <dgm:spPr/>
      <dgm:t>
        <a:bodyPr/>
        <a:lstStyle/>
        <a:p>
          <a:pPr marR="0" algn="ctr" rtl="0"/>
          <a:r>
            <a:rPr lang="ru-RU" sz="800" smtClean="0">
              <a:solidFill>
                <a:sysClr val="windowText" lastClr="000000"/>
              </a:solidFill>
            </a:rPr>
            <a:t>Административная служба</a:t>
          </a:r>
        </a:p>
      </dgm:t>
    </dgm:pt>
    <dgm:pt modelId="{F356FB9F-426F-46CE-8AF9-1A93F42B41AD}" type="parTrans" cxnId="{CBF84734-10FD-43BF-95E7-4B04AC8E9E6D}">
      <dgm:prSet/>
      <dgm:spPr/>
      <dgm:t>
        <a:bodyPr/>
        <a:lstStyle/>
        <a:p>
          <a:endParaRPr lang="ru-RU"/>
        </a:p>
      </dgm:t>
    </dgm:pt>
    <dgm:pt modelId="{8B05BF21-CA4F-4E33-B4E5-98EB8D487CB3}" type="sibTrans" cxnId="{CBF84734-10FD-43BF-95E7-4B04AC8E9E6D}">
      <dgm:prSet/>
      <dgm:spPr/>
      <dgm:t>
        <a:bodyPr/>
        <a:lstStyle/>
        <a:p>
          <a:endParaRPr lang="ru-RU"/>
        </a:p>
      </dgm:t>
    </dgm:pt>
    <dgm:pt modelId="{FEB95D05-CF1D-427F-8FBF-63880BF1E7A5}">
      <dgm:prSet custT="1"/>
      <dgm:spPr/>
      <dgm:t>
        <a:bodyPr/>
        <a:lstStyle/>
        <a:p>
          <a:pPr marR="0" algn="ctr" rtl="0"/>
          <a:r>
            <a:rPr lang="ru-RU" sz="800" smtClean="0">
              <a:solidFill>
                <a:sysClr val="windowText" lastClr="000000"/>
              </a:solidFill>
            </a:rPr>
            <a:t>Медицинская служба</a:t>
          </a:r>
        </a:p>
      </dgm:t>
    </dgm:pt>
    <dgm:pt modelId="{5C0F9C45-ADC7-46AF-9BFC-FCDAB4662C4D}" type="parTrans" cxnId="{6D157D48-90EC-42C6-9F66-2E4936F9C34C}">
      <dgm:prSet/>
      <dgm:spPr/>
      <dgm:t>
        <a:bodyPr/>
        <a:lstStyle/>
        <a:p>
          <a:endParaRPr lang="ru-RU"/>
        </a:p>
      </dgm:t>
    </dgm:pt>
    <dgm:pt modelId="{26F2642F-91AF-4F53-8A3D-04CF01411747}" type="sibTrans" cxnId="{6D157D48-90EC-42C6-9F66-2E4936F9C34C}">
      <dgm:prSet/>
      <dgm:spPr/>
      <dgm:t>
        <a:bodyPr/>
        <a:lstStyle/>
        <a:p>
          <a:endParaRPr lang="ru-RU"/>
        </a:p>
      </dgm:t>
    </dgm:pt>
    <dgm:pt modelId="{641E7490-2919-4C13-B94D-3B1DB395502F}">
      <dgm:prSet/>
      <dgm:spPr/>
      <dgm:t>
        <a:bodyPr/>
        <a:lstStyle/>
        <a:p>
          <a:pPr marR="0" algn="ctr" rtl="0"/>
          <a:r>
            <a:rPr lang="ru-RU" b="1" baseline="0" smtClean="0">
              <a:solidFill>
                <a:srgbClr val="4D4D4D"/>
              </a:solidFill>
              <a:latin typeface="Bookman Old Style"/>
            </a:rPr>
            <a:t>Служба питания</a:t>
          </a:r>
        </a:p>
      </dgm:t>
    </dgm:pt>
    <dgm:pt modelId="{7C345224-92A6-482D-9A51-31A079F5C8E4}" type="parTrans" cxnId="{F82D722A-4D40-4967-9E94-3076CB112A68}">
      <dgm:prSet/>
      <dgm:spPr/>
      <dgm:t>
        <a:bodyPr/>
        <a:lstStyle/>
        <a:p>
          <a:endParaRPr lang="ru-RU"/>
        </a:p>
      </dgm:t>
    </dgm:pt>
    <dgm:pt modelId="{35B66205-0C29-4FF3-AF6F-84B60F6B48BC}" type="sibTrans" cxnId="{F82D722A-4D40-4967-9E94-3076CB112A68}">
      <dgm:prSet/>
      <dgm:spPr/>
      <dgm:t>
        <a:bodyPr/>
        <a:lstStyle/>
        <a:p>
          <a:endParaRPr lang="ru-RU"/>
        </a:p>
      </dgm:t>
    </dgm:pt>
    <dgm:pt modelId="{6F985159-6B5E-445F-A3B9-3F62EB3DC8BB}">
      <dgm:prSet/>
      <dgm:spPr/>
      <dgm:t>
        <a:bodyPr/>
        <a:lstStyle/>
        <a:p>
          <a:pPr marR="0" algn="ctr" rtl="0"/>
          <a:r>
            <a:rPr lang="ru-RU" b="1" baseline="0" smtClean="0">
              <a:solidFill>
                <a:srgbClr val="4D4D4D"/>
              </a:solidFill>
              <a:latin typeface="Bookman Old Style"/>
            </a:rPr>
            <a:t>Хозяйственная служба</a:t>
          </a:r>
        </a:p>
      </dgm:t>
    </dgm:pt>
    <dgm:pt modelId="{D4B813E7-AD7B-41C9-B4DC-A8F9F38433ED}" type="parTrans" cxnId="{69478A3C-469B-4383-8B3F-6504AED761B2}">
      <dgm:prSet/>
      <dgm:spPr/>
      <dgm:t>
        <a:bodyPr/>
        <a:lstStyle/>
        <a:p>
          <a:endParaRPr lang="ru-RU"/>
        </a:p>
      </dgm:t>
    </dgm:pt>
    <dgm:pt modelId="{A72F0AAA-F6F7-441D-B221-A5141FDF09BF}" type="sibTrans" cxnId="{69478A3C-469B-4383-8B3F-6504AED761B2}">
      <dgm:prSet/>
      <dgm:spPr/>
      <dgm:t>
        <a:bodyPr/>
        <a:lstStyle/>
        <a:p>
          <a:endParaRPr lang="ru-RU"/>
        </a:p>
      </dgm:t>
    </dgm:pt>
    <dgm:pt modelId="{D1AF7204-F55D-47BB-A15A-834227365BBC}">
      <dgm:prSet/>
      <dgm:spPr/>
      <dgm:t>
        <a:bodyPr/>
        <a:lstStyle/>
        <a:p>
          <a:pPr marR="0" algn="ctr" rtl="0"/>
          <a:r>
            <a:rPr lang="ru-RU" smtClean="0">
              <a:solidFill>
                <a:sysClr val="windowText" lastClr="000000"/>
              </a:solidFill>
            </a:rPr>
            <a:t>Служба бытового обслуживания</a:t>
          </a:r>
        </a:p>
        <a:p>
          <a:pPr marR="0" algn="ctr" rtl="0"/>
          <a:endParaRPr lang="ru-RU" smtClean="0">
            <a:solidFill>
              <a:sysClr val="windowText" lastClr="000000"/>
            </a:solidFill>
          </a:endParaRPr>
        </a:p>
      </dgm:t>
    </dgm:pt>
    <dgm:pt modelId="{7BA31E7E-34AC-4C45-AF0A-DB8DAB62C7EE}" type="parTrans" cxnId="{181E45DD-A7C9-4EA3-B0D6-07971A13157E}">
      <dgm:prSet/>
      <dgm:spPr/>
      <dgm:t>
        <a:bodyPr/>
        <a:lstStyle/>
        <a:p>
          <a:endParaRPr lang="ru-RU"/>
        </a:p>
      </dgm:t>
    </dgm:pt>
    <dgm:pt modelId="{D7C5671E-498F-4351-8CD5-77F59FA6C6EA}" type="sibTrans" cxnId="{181E45DD-A7C9-4EA3-B0D6-07971A13157E}">
      <dgm:prSet/>
      <dgm:spPr/>
      <dgm:t>
        <a:bodyPr/>
        <a:lstStyle/>
        <a:p>
          <a:endParaRPr lang="ru-RU"/>
        </a:p>
      </dgm:t>
    </dgm:pt>
    <dgm:pt modelId="{8CEB60CB-E7D9-4DEE-9715-B75E2FE9BEC5}">
      <dgm:prSet custT="1"/>
      <dgm:spPr/>
      <dgm:t>
        <a:bodyPr/>
        <a:lstStyle/>
        <a:p>
          <a:pPr marR="0" algn="ctr" rtl="0"/>
          <a:r>
            <a:rPr lang="ru-RU" sz="800" smtClean="0">
              <a:solidFill>
                <a:schemeClr val="tx1"/>
              </a:solidFill>
            </a:rPr>
            <a:t>Социальная служба</a:t>
          </a:r>
        </a:p>
      </dgm:t>
    </dgm:pt>
    <dgm:pt modelId="{915CA730-5D1B-497A-A045-53D17BBF3535}" type="parTrans" cxnId="{F0EC3E6C-028E-4BF3-9BC1-64BD65669F51}">
      <dgm:prSet/>
      <dgm:spPr/>
      <dgm:t>
        <a:bodyPr/>
        <a:lstStyle/>
        <a:p>
          <a:endParaRPr lang="ru-RU"/>
        </a:p>
      </dgm:t>
    </dgm:pt>
    <dgm:pt modelId="{7CF30F88-6D23-42DF-A32A-ACA158A3AFD4}" type="sibTrans" cxnId="{F0EC3E6C-028E-4BF3-9BC1-64BD65669F51}">
      <dgm:prSet/>
      <dgm:spPr/>
      <dgm:t>
        <a:bodyPr/>
        <a:lstStyle/>
        <a:p>
          <a:endParaRPr lang="ru-RU"/>
        </a:p>
      </dgm:t>
    </dgm:pt>
    <dgm:pt modelId="{29BA1B4B-90B7-49CA-9F34-B93862A02E6A}" type="pres">
      <dgm:prSet presAssocID="{0A92C40A-9550-4161-AE50-9F7202A1945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038FE80-2784-4947-8FCF-719C74978EC4}" type="pres">
      <dgm:prSet presAssocID="{55A7C291-6518-466B-AE61-57FEC7F74FA4}" presName="centerShape" presStyleLbl="node0" presStyleIdx="0" presStyleCnt="1"/>
      <dgm:spPr/>
      <dgm:t>
        <a:bodyPr/>
        <a:lstStyle/>
        <a:p>
          <a:endParaRPr lang="ru-RU"/>
        </a:p>
      </dgm:t>
    </dgm:pt>
    <dgm:pt modelId="{E40453BC-EF1C-484E-A43C-DB08030E71F6}" type="pres">
      <dgm:prSet presAssocID="{F356FB9F-426F-46CE-8AF9-1A93F42B41AD}" presName="Name9" presStyleLbl="parChTrans1D2" presStyleIdx="0" presStyleCnt="6"/>
      <dgm:spPr/>
      <dgm:t>
        <a:bodyPr/>
        <a:lstStyle/>
        <a:p>
          <a:endParaRPr lang="ru-RU"/>
        </a:p>
      </dgm:t>
    </dgm:pt>
    <dgm:pt modelId="{568D18A9-76CF-4B3C-A4C4-764AC029ABAC}" type="pres">
      <dgm:prSet presAssocID="{F356FB9F-426F-46CE-8AF9-1A93F42B41AD}" presName="connTx" presStyleLbl="parChTrans1D2" presStyleIdx="0" presStyleCnt="6"/>
      <dgm:spPr/>
      <dgm:t>
        <a:bodyPr/>
        <a:lstStyle/>
        <a:p>
          <a:endParaRPr lang="ru-RU"/>
        </a:p>
      </dgm:t>
    </dgm:pt>
    <dgm:pt modelId="{80612FAF-02DD-4230-A1DB-536FAB316355}" type="pres">
      <dgm:prSet presAssocID="{2094158F-1A4D-4063-BD94-55D8A7394034}" presName="node" presStyleLbl="node1" presStyleIdx="0" presStyleCnt="6" custRadScaleRad="95668" custRadScaleInc="-25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EF90BB-34B3-4888-BFC2-EC1FDCDBE007}" type="pres">
      <dgm:prSet presAssocID="{5C0F9C45-ADC7-46AF-9BFC-FCDAB4662C4D}" presName="Name9" presStyleLbl="parChTrans1D2" presStyleIdx="1" presStyleCnt="6"/>
      <dgm:spPr/>
      <dgm:t>
        <a:bodyPr/>
        <a:lstStyle/>
        <a:p>
          <a:endParaRPr lang="ru-RU"/>
        </a:p>
      </dgm:t>
    </dgm:pt>
    <dgm:pt modelId="{9DD29C89-E793-49B5-8C41-7F3D7DC1FF61}" type="pres">
      <dgm:prSet presAssocID="{5C0F9C45-ADC7-46AF-9BFC-FCDAB4662C4D}" presName="connTx" presStyleLbl="parChTrans1D2" presStyleIdx="1" presStyleCnt="6"/>
      <dgm:spPr/>
      <dgm:t>
        <a:bodyPr/>
        <a:lstStyle/>
        <a:p>
          <a:endParaRPr lang="ru-RU"/>
        </a:p>
      </dgm:t>
    </dgm:pt>
    <dgm:pt modelId="{45BBE3DA-FC0E-4AE1-B5C0-76929AC9E924}" type="pres">
      <dgm:prSet presAssocID="{FEB95D05-CF1D-427F-8FBF-63880BF1E7A5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82E36B-B236-403A-9D7B-7BDFD9C9DC57}" type="pres">
      <dgm:prSet presAssocID="{7C345224-92A6-482D-9A51-31A079F5C8E4}" presName="Name9" presStyleLbl="parChTrans1D2" presStyleIdx="2" presStyleCnt="6"/>
      <dgm:spPr/>
      <dgm:t>
        <a:bodyPr/>
        <a:lstStyle/>
        <a:p>
          <a:endParaRPr lang="ru-RU"/>
        </a:p>
      </dgm:t>
    </dgm:pt>
    <dgm:pt modelId="{EA003129-82F3-41D6-959C-474D93395017}" type="pres">
      <dgm:prSet presAssocID="{7C345224-92A6-482D-9A51-31A079F5C8E4}" presName="connTx" presStyleLbl="parChTrans1D2" presStyleIdx="2" presStyleCnt="6"/>
      <dgm:spPr/>
      <dgm:t>
        <a:bodyPr/>
        <a:lstStyle/>
        <a:p>
          <a:endParaRPr lang="ru-RU"/>
        </a:p>
      </dgm:t>
    </dgm:pt>
    <dgm:pt modelId="{DAEBD959-4161-4FF8-A7A5-9D80760F7DF5}" type="pres">
      <dgm:prSet presAssocID="{641E7490-2919-4C13-B94D-3B1DB395502F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A0EB93-C046-49A4-8C06-FDA90FC812C7}" type="pres">
      <dgm:prSet presAssocID="{D4B813E7-AD7B-41C9-B4DC-A8F9F38433ED}" presName="Name9" presStyleLbl="parChTrans1D2" presStyleIdx="3" presStyleCnt="6"/>
      <dgm:spPr/>
      <dgm:t>
        <a:bodyPr/>
        <a:lstStyle/>
        <a:p>
          <a:endParaRPr lang="ru-RU"/>
        </a:p>
      </dgm:t>
    </dgm:pt>
    <dgm:pt modelId="{D3C19D8C-E214-4520-9D8D-D233F2149AAE}" type="pres">
      <dgm:prSet presAssocID="{D4B813E7-AD7B-41C9-B4DC-A8F9F38433ED}" presName="connTx" presStyleLbl="parChTrans1D2" presStyleIdx="3" presStyleCnt="6"/>
      <dgm:spPr/>
      <dgm:t>
        <a:bodyPr/>
        <a:lstStyle/>
        <a:p>
          <a:endParaRPr lang="ru-RU"/>
        </a:p>
      </dgm:t>
    </dgm:pt>
    <dgm:pt modelId="{08296085-BCB8-46AD-854F-4F044B8AA323}" type="pres">
      <dgm:prSet presAssocID="{6F985159-6B5E-445F-A3B9-3F62EB3DC8B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1A5B96-BBA3-482F-B3A9-44C90B05CC5E}" type="pres">
      <dgm:prSet presAssocID="{7BA31E7E-34AC-4C45-AF0A-DB8DAB62C7EE}" presName="Name9" presStyleLbl="parChTrans1D2" presStyleIdx="4" presStyleCnt="6"/>
      <dgm:spPr/>
      <dgm:t>
        <a:bodyPr/>
        <a:lstStyle/>
        <a:p>
          <a:endParaRPr lang="ru-RU"/>
        </a:p>
      </dgm:t>
    </dgm:pt>
    <dgm:pt modelId="{BF16192A-FF91-4459-BC0B-B77738B55B99}" type="pres">
      <dgm:prSet presAssocID="{7BA31E7E-34AC-4C45-AF0A-DB8DAB62C7EE}" presName="connTx" presStyleLbl="parChTrans1D2" presStyleIdx="4" presStyleCnt="6"/>
      <dgm:spPr/>
      <dgm:t>
        <a:bodyPr/>
        <a:lstStyle/>
        <a:p>
          <a:endParaRPr lang="ru-RU"/>
        </a:p>
      </dgm:t>
    </dgm:pt>
    <dgm:pt modelId="{56016A4B-CD55-409A-85B7-CAB2773DFCF4}" type="pres">
      <dgm:prSet presAssocID="{D1AF7204-F55D-47BB-A15A-834227365BBC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B71777-19E8-4385-8A3C-F916E5626D9A}" type="pres">
      <dgm:prSet presAssocID="{915CA730-5D1B-497A-A045-53D17BBF3535}" presName="Name9" presStyleLbl="parChTrans1D2" presStyleIdx="5" presStyleCnt="6"/>
      <dgm:spPr/>
      <dgm:t>
        <a:bodyPr/>
        <a:lstStyle/>
        <a:p>
          <a:endParaRPr lang="ru-RU"/>
        </a:p>
      </dgm:t>
    </dgm:pt>
    <dgm:pt modelId="{3C685A34-9E1E-46AE-AB21-964D2FF770F3}" type="pres">
      <dgm:prSet presAssocID="{915CA730-5D1B-497A-A045-53D17BBF3535}" presName="connTx" presStyleLbl="parChTrans1D2" presStyleIdx="5" presStyleCnt="6"/>
      <dgm:spPr/>
      <dgm:t>
        <a:bodyPr/>
        <a:lstStyle/>
        <a:p>
          <a:endParaRPr lang="ru-RU"/>
        </a:p>
      </dgm:t>
    </dgm:pt>
    <dgm:pt modelId="{7C0769D3-C5AD-43BE-AEF5-BB600F47C06C}" type="pres">
      <dgm:prSet presAssocID="{8CEB60CB-E7D9-4DEE-9715-B75E2FE9BEC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25A7F82-BE54-4D7E-B49E-5F2C52033DA0}" type="presOf" srcId="{F356FB9F-426F-46CE-8AF9-1A93F42B41AD}" destId="{568D18A9-76CF-4B3C-A4C4-764AC029ABAC}" srcOrd="1" destOrd="0" presId="urn:microsoft.com/office/officeart/2005/8/layout/radial1"/>
    <dgm:cxn modelId="{EC8CE20F-0675-4671-9B82-98EBDEB0C402}" type="presOf" srcId="{915CA730-5D1B-497A-A045-53D17BBF3535}" destId="{89B71777-19E8-4385-8A3C-F916E5626D9A}" srcOrd="0" destOrd="0" presId="urn:microsoft.com/office/officeart/2005/8/layout/radial1"/>
    <dgm:cxn modelId="{1D050CA9-C756-48BE-A3C4-BC9B29268543}" type="presOf" srcId="{7C345224-92A6-482D-9A51-31A079F5C8E4}" destId="{EA003129-82F3-41D6-959C-474D93395017}" srcOrd="1" destOrd="0" presId="urn:microsoft.com/office/officeart/2005/8/layout/radial1"/>
    <dgm:cxn modelId="{F84C43B4-36CB-41E6-9C11-8B7ABF8CB8C4}" type="presOf" srcId="{6F985159-6B5E-445F-A3B9-3F62EB3DC8BB}" destId="{08296085-BCB8-46AD-854F-4F044B8AA323}" srcOrd="0" destOrd="0" presId="urn:microsoft.com/office/officeart/2005/8/layout/radial1"/>
    <dgm:cxn modelId="{F0EC3E6C-028E-4BF3-9BC1-64BD65669F51}" srcId="{55A7C291-6518-466B-AE61-57FEC7F74FA4}" destId="{8CEB60CB-E7D9-4DEE-9715-B75E2FE9BEC5}" srcOrd="5" destOrd="0" parTransId="{915CA730-5D1B-497A-A045-53D17BBF3535}" sibTransId="{7CF30F88-6D23-42DF-A32A-ACA158A3AFD4}"/>
    <dgm:cxn modelId="{BF86CB25-C283-483B-AB87-15A4EC5C64DD}" type="presOf" srcId="{F356FB9F-426F-46CE-8AF9-1A93F42B41AD}" destId="{E40453BC-EF1C-484E-A43C-DB08030E71F6}" srcOrd="0" destOrd="0" presId="urn:microsoft.com/office/officeart/2005/8/layout/radial1"/>
    <dgm:cxn modelId="{6F4FDED3-2212-4412-B11D-6BF7D4CF11F8}" type="presOf" srcId="{2094158F-1A4D-4063-BD94-55D8A7394034}" destId="{80612FAF-02DD-4230-A1DB-536FAB316355}" srcOrd="0" destOrd="0" presId="urn:microsoft.com/office/officeart/2005/8/layout/radial1"/>
    <dgm:cxn modelId="{ADCE2133-5F22-41D8-8DC9-7D4518F1FC18}" type="presOf" srcId="{FEB95D05-CF1D-427F-8FBF-63880BF1E7A5}" destId="{45BBE3DA-FC0E-4AE1-B5C0-76929AC9E924}" srcOrd="0" destOrd="0" presId="urn:microsoft.com/office/officeart/2005/8/layout/radial1"/>
    <dgm:cxn modelId="{1576B558-0D7F-4C18-B491-32106FE631CA}" type="presOf" srcId="{D4B813E7-AD7B-41C9-B4DC-A8F9F38433ED}" destId="{F2A0EB93-C046-49A4-8C06-FDA90FC812C7}" srcOrd="0" destOrd="0" presId="urn:microsoft.com/office/officeart/2005/8/layout/radial1"/>
    <dgm:cxn modelId="{789E61B6-4A6C-4FE2-8902-6F22AC2BD099}" type="presOf" srcId="{7BA31E7E-34AC-4C45-AF0A-DB8DAB62C7EE}" destId="{BF16192A-FF91-4459-BC0B-B77738B55B99}" srcOrd="1" destOrd="0" presId="urn:microsoft.com/office/officeart/2005/8/layout/radial1"/>
    <dgm:cxn modelId="{69478A3C-469B-4383-8B3F-6504AED761B2}" srcId="{55A7C291-6518-466B-AE61-57FEC7F74FA4}" destId="{6F985159-6B5E-445F-A3B9-3F62EB3DC8BB}" srcOrd="3" destOrd="0" parTransId="{D4B813E7-AD7B-41C9-B4DC-A8F9F38433ED}" sibTransId="{A72F0AAA-F6F7-441D-B221-A5141FDF09BF}"/>
    <dgm:cxn modelId="{F82D722A-4D40-4967-9E94-3076CB112A68}" srcId="{55A7C291-6518-466B-AE61-57FEC7F74FA4}" destId="{641E7490-2919-4C13-B94D-3B1DB395502F}" srcOrd="2" destOrd="0" parTransId="{7C345224-92A6-482D-9A51-31A079F5C8E4}" sibTransId="{35B66205-0C29-4FF3-AF6F-84B60F6B48BC}"/>
    <dgm:cxn modelId="{D0FEAF6C-C5F2-4E32-A629-4D00871C76B2}" type="presOf" srcId="{7C345224-92A6-482D-9A51-31A079F5C8E4}" destId="{8382E36B-B236-403A-9D7B-7BDFD9C9DC57}" srcOrd="0" destOrd="0" presId="urn:microsoft.com/office/officeart/2005/8/layout/radial1"/>
    <dgm:cxn modelId="{3C07F46B-961E-48B2-8D9F-59D6B3484EB0}" type="presOf" srcId="{D1AF7204-F55D-47BB-A15A-834227365BBC}" destId="{56016A4B-CD55-409A-85B7-CAB2773DFCF4}" srcOrd="0" destOrd="0" presId="urn:microsoft.com/office/officeart/2005/8/layout/radial1"/>
    <dgm:cxn modelId="{93339F2A-F4EA-4B8B-A42E-FD1444257153}" type="presOf" srcId="{55A7C291-6518-466B-AE61-57FEC7F74FA4}" destId="{0038FE80-2784-4947-8FCF-719C74978EC4}" srcOrd="0" destOrd="0" presId="urn:microsoft.com/office/officeart/2005/8/layout/radial1"/>
    <dgm:cxn modelId="{283C626F-E499-4F3F-9342-BF62976D0746}" type="presOf" srcId="{915CA730-5D1B-497A-A045-53D17BBF3535}" destId="{3C685A34-9E1E-46AE-AB21-964D2FF770F3}" srcOrd="1" destOrd="0" presId="urn:microsoft.com/office/officeart/2005/8/layout/radial1"/>
    <dgm:cxn modelId="{6D157D48-90EC-42C6-9F66-2E4936F9C34C}" srcId="{55A7C291-6518-466B-AE61-57FEC7F74FA4}" destId="{FEB95D05-CF1D-427F-8FBF-63880BF1E7A5}" srcOrd="1" destOrd="0" parTransId="{5C0F9C45-ADC7-46AF-9BFC-FCDAB4662C4D}" sibTransId="{26F2642F-91AF-4F53-8A3D-04CF01411747}"/>
    <dgm:cxn modelId="{2B5E5065-35B2-48A9-B39C-4811F74821A1}" type="presOf" srcId="{5C0F9C45-ADC7-46AF-9BFC-FCDAB4662C4D}" destId="{37EF90BB-34B3-4888-BFC2-EC1FDCDBE007}" srcOrd="0" destOrd="0" presId="urn:microsoft.com/office/officeart/2005/8/layout/radial1"/>
    <dgm:cxn modelId="{C18FA52B-8097-457C-BD3F-13EAAD5D6A74}" type="presOf" srcId="{641E7490-2919-4C13-B94D-3B1DB395502F}" destId="{DAEBD959-4161-4FF8-A7A5-9D80760F7DF5}" srcOrd="0" destOrd="0" presId="urn:microsoft.com/office/officeart/2005/8/layout/radial1"/>
    <dgm:cxn modelId="{61F3561E-295B-4BC6-B0D0-DA15BE27EC03}" type="presOf" srcId="{0A92C40A-9550-4161-AE50-9F7202A1945D}" destId="{29BA1B4B-90B7-49CA-9F34-B93862A02E6A}" srcOrd="0" destOrd="0" presId="urn:microsoft.com/office/officeart/2005/8/layout/radial1"/>
    <dgm:cxn modelId="{573A46B9-9E71-4E4A-94B7-FDFBA78B4712}" type="presOf" srcId="{D4B813E7-AD7B-41C9-B4DC-A8F9F38433ED}" destId="{D3C19D8C-E214-4520-9D8D-D233F2149AAE}" srcOrd="1" destOrd="0" presId="urn:microsoft.com/office/officeart/2005/8/layout/radial1"/>
    <dgm:cxn modelId="{CBF84734-10FD-43BF-95E7-4B04AC8E9E6D}" srcId="{55A7C291-6518-466B-AE61-57FEC7F74FA4}" destId="{2094158F-1A4D-4063-BD94-55D8A7394034}" srcOrd="0" destOrd="0" parTransId="{F356FB9F-426F-46CE-8AF9-1A93F42B41AD}" sibTransId="{8B05BF21-CA4F-4E33-B4E5-98EB8D487CB3}"/>
    <dgm:cxn modelId="{181E45DD-A7C9-4EA3-B0D6-07971A13157E}" srcId="{55A7C291-6518-466B-AE61-57FEC7F74FA4}" destId="{D1AF7204-F55D-47BB-A15A-834227365BBC}" srcOrd="4" destOrd="0" parTransId="{7BA31E7E-34AC-4C45-AF0A-DB8DAB62C7EE}" sibTransId="{D7C5671E-498F-4351-8CD5-77F59FA6C6EA}"/>
    <dgm:cxn modelId="{3E6545AC-4851-445F-8FD2-C47BF643E310}" type="presOf" srcId="{8CEB60CB-E7D9-4DEE-9715-B75E2FE9BEC5}" destId="{7C0769D3-C5AD-43BE-AEF5-BB600F47C06C}" srcOrd="0" destOrd="0" presId="urn:microsoft.com/office/officeart/2005/8/layout/radial1"/>
    <dgm:cxn modelId="{67DA685B-9C24-4101-B0F0-E19E6289F1B4}" type="presOf" srcId="{7BA31E7E-34AC-4C45-AF0A-DB8DAB62C7EE}" destId="{3A1A5B96-BBA3-482F-B3A9-44C90B05CC5E}" srcOrd="0" destOrd="0" presId="urn:microsoft.com/office/officeart/2005/8/layout/radial1"/>
    <dgm:cxn modelId="{C82C541D-AA5B-4902-BD9D-875A5C7794A3}" type="presOf" srcId="{5C0F9C45-ADC7-46AF-9BFC-FCDAB4662C4D}" destId="{9DD29C89-E793-49B5-8C41-7F3D7DC1FF61}" srcOrd="1" destOrd="0" presId="urn:microsoft.com/office/officeart/2005/8/layout/radial1"/>
    <dgm:cxn modelId="{9E580A49-953F-4F3F-B6E5-67BCDAE94E67}" srcId="{0A92C40A-9550-4161-AE50-9F7202A1945D}" destId="{55A7C291-6518-466B-AE61-57FEC7F74FA4}" srcOrd="0" destOrd="0" parTransId="{255FD011-EBB6-4EDE-BB99-611210FDD4FE}" sibTransId="{D48006CB-436A-4863-88DF-3765F7A65C7C}"/>
    <dgm:cxn modelId="{3F2E1A53-0883-41A0-ACC7-F01F5BBB1EC1}" type="presParOf" srcId="{29BA1B4B-90B7-49CA-9F34-B93862A02E6A}" destId="{0038FE80-2784-4947-8FCF-719C74978EC4}" srcOrd="0" destOrd="0" presId="urn:microsoft.com/office/officeart/2005/8/layout/radial1"/>
    <dgm:cxn modelId="{7544396A-AEF1-4928-970D-E2BBA969ACBA}" type="presParOf" srcId="{29BA1B4B-90B7-49CA-9F34-B93862A02E6A}" destId="{E40453BC-EF1C-484E-A43C-DB08030E71F6}" srcOrd="1" destOrd="0" presId="urn:microsoft.com/office/officeart/2005/8/layout/radial1"/>
    <dgm:cxn modelId="{1BCC74C3-49B0-4FEE-8A77-2BE4BA20414C}" type="presParOf" srcId="{E40453BC-EF1C-484E-A43C-DB08030E71F6}" destId="{568D18A9-76CF-4B3C-A4C4-764AC029ABAC}" srcOrd="0" destOrd="0" presId="urn:microsoft.com/office/officeart/2005/8/layout/radial1"/>
    <dgm:cxn modelId="{4337E71D-5D60-4574-9AE6-FC509DA36F07}" type="presParOf" srcId="{29BA1B4B-90B7-49CA-9F34-B93862A02E6A}" destId="{80612FAF-02DD-4230-A1DB-536FAB316355}" srcOrd="2" destOrd="0" presId="urn:microsoft.com/office/officeart/2005/8/layout/radial1"/>
    <dgm:cxn modelId="{66191567-DE10-4801-ADC1-DAF6C5F97740}" type="presParOf" srcId="{29BA1B4B-90B7-49CA-9F34-B93862A02E6A}" destId="{37EF90BB-34B3-4888-BFC2-EC1FDCDBE007}" srcOrd="3" destOrd="0" presId="urn:microsoft.com/office/officeart/2005/8/layout/radial1"/>
    <dgm:cxn modelId="{E41BDFD6-2CD9-459B-8F31-18C8CC8C62FC}" type="presParOf" srcId="{37EF90BB-34B3-4888-BFC2-EC1FDCDBE007}" destId="{9DD29C89-E793-49B5-8C41-7F3D7DC1FF61}" srcOrd="0" destOrd="0" presId="urn:microsoft.com/office/officeart/2005/8/layout/radial1"/>
    <dgm:cxn modelId="{01ED5C9C-8380-4408-914A-EC885A064E73}" type="presParOf" srcId="{29BA1B4B-90B7-49CA-9F34-B93862A02E6A}" destId="{45BBE3DA-FC0E-4AE1-B5C0-76929AC9E924}" srcOrd="4" destOrd="0" presId="urn:microsoft.com/office/officeart/2005/8/layout/radial1"/>
    <dgm:cxn modelId="{AA74D38B-D644-41F9-B132-B5C6BC5716D2}" type="presParOf" srcId="{29BA1B4B-90B7-49CA-9F34-B93862A02E6A}" destId="{8382E36B-B236-403A-9D7B-7BDFD9C9DC57}" srcOrd="5" destOrd="0" presId="urn:microsoft.com/office/officeart/2005/8/layout/radial1"/>
    <dgm:cxn modelId="{D12D6A43-F4E5-4D3B-9A9E-C8BEF164D192}" type="presParOf" srcId="{8382E36B-B236-403A-9D7B-7BDFD9C9DC57}" destId="{EA003129-82F3-41D6-959C-474D93395017}" srcOrd="0" destOrd="0" presId="urn:microsoft.com/office/officeart/2005/8/layout/radial1"/>
    <dgm:cxn modelId="{1F78F57B-303D-4C5C-AAA4-F576EC710EB7}" type="presParOf" srcId="{29BA1B4B-90B7-49CA-9F34-B93862A02E6A}" destId="{DAEBD959-4161-4FF8-A7A5-9D80760F7DF5}" srcOrd="6" destOrd="0" presId="urn:microsoft.com/office/officeart/2005/8/layout/radial1"/>
    <dgm:cxn modelId="{6985FF5F-7365-4985-B57B-CB8C55EB17C5}" type="presParOf" srcId="{29BA1B4B-90B7-49CA-9F34-B93862A02E6A}" destId="{F2A0EB93-C046-49A4-8C06-FDA90FC812C7}" srcOrd="7" destOrd="0" presId="urn:microsoft.com/office/officeart/2005/8/layout/radial1"/>
    <dgm:cxn modelId="{DEDEDAB8-52D6-4855-907B-6697DF8FFF2D}" type="presParOf" srcId="{F2A0EB93-C046-49A4-8C06-FDA90FC812C7}" destId="{D3C19D8C-E214-4520-9D8D-D233F2149AAE}" srcOrd="0" destOrd="0" presId="urn:microsoft.com/office/officeart/2005/8/layout/radial1"/>
    <dgm:cxn modelId="{42B6A826-D17D-421C-8CCA-6980CB855FA3}" type="presParOf" srcId="{29BA1B4B-90B7-49CA-9F34-B93862A02E6A}" destId="{08296085-BCB8-46AD-854F-4F044B8AA323}" srcOrd="8" destOrd="0" presId="urn:microsoft.com/office/officeart/2005/8/layout/radial1"/>
    <dgm:cxn modelId="{41286B3D-6380-4575-BDF1-2384083F9D1D}" type="presParOf" srcId="{29BA1B4B-90B7-49CA-9F34-B93862A02E6A}" destId="{3A1A5B96-BBA3-482F-B3A9-44C90B05CC5E}" srcOrd="9" destOrd="0" presId="urn:microsoft.com/office/officeart/2005/8/layout/radial1"/>
    <dgm:cxn modelId="{F996EAF3-5043-4EA1-8C75-93161D855D6F}" type="presParOf" srcId="{3A1A5B96-BBA3-482F-B3A9-44C90B05CC5E}" destId="{BF16192A-FF91-4459-BC0B-B77738B55B99}" srcOrd="0" destOrd="0" presId="urn:microsoft.com/office/officeart/2005/8/layout/radial1"/>
    <dgm:cxn modelId="{8D4791EE-CDF8-4353-A3A0-FC3009F21D55}" type="presParOf" srcId="{29BA1B4B-90B7-49CA-9F34-B93862A02E6A}" destId="{56016A4B-CD55-409A-85B7-CAB2773DFCF4}" srcOrd="10" destOrd="0" presId="urn:microsoft.com/office/officeart/2005/8/layout/radial1"/>
    <dgm:cxn modelId="{ADFC9A1F-FD85-44B2-85CE-BE11545A2634}" type="presParOf" srcId="{29BA1B4B-90B7-49CA-9F34-B93862A02E6A}" destId="{89B71777-19E8-4385-8A3C-F916E5626D9A}" srcOrd="11" destOrd="0" presId="urn:microsoft.com/office/officeart/2005/8/layout/radial1"/>
    <dgm:cxn modelId="{0053C2E9-CCF0-4769-B43B-4AE58E8B5608}" type="presParOf" srcId="{89B71777-19E8-4385-8A3C-F916E5626D9A}" destId="{3C685A34-9E1E-46AE-AB21-964D2FF770F3}" srcOrd="0" destOrd="0" presId="urn:microsoft.com/office/officeart/2005/8/layout/radial1"/>
    <dgm:cxn modelId="{0062C0A0-37C4-41B8-872B-F19F5DD399D7}" type="presParOf" srcId="{29BA1B4B-90B7-49CA-9F34-B93862A02E6A}" destId="{7C0769D3-C5AD-43BE-AEF5-BB600F47C06C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38FE80-2784-4947-8FCF-719C74978EC4}">
      <dsp:nvSpPr>
        <dsp:cNvPr id="0" name=""/>
        <dsp:cNvSpPr/>
      </dsp:nvSpPr>
      <dsp:spPr>
        <a:xfrm>
          <a:off x="3486931" y="1635112"/>
          <a:ext cx="1255737" cy="12557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R="0"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baseline="0" smtClean="0">
              <a:solidFill>
                <a:srgbClr val="4D4D4D"/>
              </a:solidFill>
              <a:latin typeface="Bookman Old Style"/>
            </a:rPr>
            <a:t> Директор </a:t>
          </a:r>
        </a:p>
      </dsp:txBody>
      <dsp:txXfrm>
        <a:off x="3486931" y="1635112"/>
        <a:ext cx="1255737" cy="1255737"/>
      </dsp:txXfrm>
    </dsp:sp>
    <dsp:sp modelId="{E40453BC-EF1C-484E-A43C-DB08030E71F6}">
      <dsp:nvSpPr>
        <dsp:cNvPr id="0" name=""/>
        <dsp:cNvSpPr/>
      </dsp:nvSpPr>
      <dsp:spPr>
        <a:xfrm rot="16153578">
          <a:off x="3951167" y="1468363"/>
          <a:ext cx="306174" cy="27465"/>
        </a:xfrm>
        <a:custGeom>
          <a:avLst/>
          <a:gdLst/>
          <a:ahLst/>
          <a:cxnLst/>
          <a:rect l="0" t="0" r="0" b="0"/>
          <a:pathLst>
            <a:path>
              <a:moveTo>
                <a:pt x="0" y="13732"/>
              </a:moveTo>
              <a:lnTo>
                <a:pt x="306174" y="137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6153578">
        <a:off x="4096600" y="1474442"/>
        <a:ext cx="15308" cy="15308"/>
      </dsp:txXfrm>
    </dsp:sp>
    <dsp:sp modelId="{80612FAF-02DD-4230-A1DB-536FAB316355}">
      <dsp:nvSpPr>
        <dsp:cNvPr id="0" name=""/>
        <dsp:cNvSpPr/>
      </dsp:nvSpPr>
      <dsp:spPr>
        <a:xfrm>
          <a:off x="3465840" y="73342"/>
          <a:ext cx="1255737" cy="12557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R="0"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smtClean="0">
              <a:solidFill>
                <a:sysClr val="windowText" lastClr="000000"/>
              </a:solidFill>
            </a:rPr>
            <a:t>Административная служба</a:t>
          </a:r>
        </a:p>
      </dsp:txBody>
      <dsp:txXfrm>
        <a:off x="3465840" y="73342"/>
        <a:ext cx="1255737" cy="1255737"/>
      </dsp:txXfrm>
    </dsp:sp>
    <dsp:sp modelId="{37EF90BB-34B3-4888-BFC2-EC1FDCDBE007}">
      <dsp:nvSpPr>
        <dsp:cNvPr id="0" name=""/>
        <dsp:cNvSpPr/>
      </dsp:nvSpPr>
      <dsp:spPr>
        <a:xfrm rot="19800000">
          <a:off x="4633302" y="1841089"/>
          <a:ext cx="376900" cy="27465"/>
        </a:xfrm>
        <a:custGeom>
          <a:avLst/>
          <a:gdLst/>
          <a:ahLst/>
          <a:cxnLst/>
          <a:rect l="0" t="0" r="0" b="0"/>
          <a:pathLst>
            <a:path>
              <a:moveTo>
                <a:pt x="0" y="13732"/>
              </a:moveTo>
              <a:lnTo>
                <a:pt x="376900" y="137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9800000">
        <a:off x="4812330" y="1845399"/>
        <a:ext cx="18845" cy="18845"/>
      </dsp:txXfrm>
    </dsp:sp>
    <dsp:sp modelId="{45BBE3DA-FC0E-4AE1-B5C0-76929AC9E924}">
      <dsp:nvSpPr>
        <dsp:cNvPr id="0" name=""/>
        <dsp:cNvSpPr/>
      </dsp:nvSpPr>
      <dsp:spPr>
        <a:xfrm>
          <a:off x="4900837" y="818793"/>
          <a:ext cx="1255737" cy="12557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R="0"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smtClean="0">
              <a:solidFill>
                <a:sysClr val="windowText" lastClr="000000"/>
              </a:solidFill>
            </a:rPr>
            <a:t>Медицинская служба</a:t>
          </a:r>
        </a:p>
      </dsp:txBody>
      <dsp:txXfrm>
        <a:off x="4900837" y="818793"/>
        <a:ext cx="1255737" cy="1255737"/>
      </dsp:txXfrm>
    </dsp:sp>
    <dsp:sp modelId="{8382E36B-B236-403A-9D7B-7BDFD9C9DC57}">
      <dsp:nvSpPr>
        <dsp:cNvPr id="0" name=""/>
        <dsp:cNvSpPr/>
      </dsp:nvSpPr>
      <dsp:spPr>
        <a:xfrm rot="1800000">
          <a:off x="4633302" y="2657408"/>
          <a:ext cx="376900" cy="27465"/>
        </a:xfrm>
        <a:custGeom>
          <a:avLst/>
          <a:gdLst/>
          <a:ahLst/>
          <a:cxnLst/>
          <a:rect l="0" t="0" r="0" b="0"/>
          <a:pathLst>
            <a:path>
              <a:moveTo>
                <a:pt x="0" y="13732"/>
              </a:moveTo>
              <a:lnTo>
                <a:pt x="376900" y="137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800000">
        <a:off x="4812330" y="2661718"/>
        <a:ext cx="18845" cy="18845"/>
      </dsp:txXfrm>
    </dsp:sp>
    <dsp:sp modelId="{DAEBD959-4161-4FF8-A7A5-9D80760F7DF5}">
      <dsp:nvSpPr>
        <dsp:cNvPr id="0" name=""/>
        <dsp:cNvSpPr/>
      </dsp:nvSpPr>
      <dsp:spPr>
        <a:xfrm>
          <a:off x="4900837" y="2451431"/>
          <a:ext cx="1255737" cy="12557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R="0"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baseline="0" smtClean="0">
              <a:solidFill>
                <a:srgbClr val="4D4D4D"/>
              </a:solidFill>
              <a:latin typeface="Bookman Old Style"/>
            </a:rPr>
            <a:t>Служба питания</a:t>
          </a:r>
        </a:p>
      </dsp:txBody>
      <dsp:txXfrm>
        <a:off x="4900837" y="2451431"/>
        <a:ext cx="1255737" cy="1255737"/>
      </dsp:txXfrm>
    </dsp:sp>
    <dsp:sp modelId="{F2A0EB93-C046-49A4-8C06-FDA90FC812C7}">
      <dsp:nvSpPr>
        <dsp:cNvPr id="0" name=""/>
        <dsp:cNvSpPr/>
      </dsp:nvSpPr>
      <dsp:spPr>
        <a:xfrm rot="5400000">
          <a:off x="3926349" y="3065567"/>
          <a:ext cx="376900" cy="27465"/>
        </a:xfrm>
        <a:custGeom>
          <a:avLst/>
          <a:gdLst/>
          <a:ahLst/>
          <a:cxnLst/>
          <a:rect l="0" t="0" r="0" b="0"/>
          <a:pathLst>
            <a:path>
              <a:moveTo>
                <a:pt x="0" y="13732"/>
              </a:moveTo>
              <a:lnTo>
                <a:pt x="376900" y="137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5400000">
        <a:off x="4105377" y="3069878"/>
        <a:ext cx="18845" cy="18845"/>
      </dsp:txXfrm>
    </dsp:sp>
    <dsp:sp modelId="{08296085-BCB8-46AD-854F-4F044B8AA323}">
      <dsp:nvSpPr>
        <dsp:cNvPr id="0" name=""/>
        <dsp:cNvSpPr/>
      </dsp:nvSpPr>
      <dsp:spPr>
        <a:xfrm>
          <a:off x="3486931" y="3267751"/>
          <a:ext cx="1255737" cy="12557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R="0"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baseline="0" smtClean="0">
              <a:solidFill>
                <a:srgbClr val="4D4D4D"/>
              </a:solidFill>
              <a:latin typeface="Bookman Old Style"/>
            </a:rPr>
            <a:t>Хозяйственная служба</a:t>
          </a:r>
        </a:p>
      </dsp:txBody>
      <dsp:txXfrm>
        <a:off x="3486931" y="3267751"/>
        <a:ext cx="1255737" cy="1255737"/>
      </dsp:txXfrm>
    </dsp:sp>
    <dsp:sp modelId="{3A1A5B96-BBA3-482F-B3A9-44C90B05CC5E}">
      <dsp:nvSpPr>
        <dsp:cNvPr id="0" name=""/>
        <dsp:cNvSpPr/>
      </dsp:nvSpPr>
      <dsp:spPr>
        <a:xfrm rot="9000000">
          <a:off x="3219396" y="2657408"/>
          <a:ext cx="376900" cy="27465"/>
        </a:xfrm>
        <a:custGeom>
          <a:avLst/>
          <a:gdLst/>
          <a:ahLst/>
          <a:cxnLst/>
          <a:rect l="0" t="0" r="0" b="0"/>
          <a:pathLst>
            <a:path>
              <a:moveTo>
                <a:pt x="0" y="13732"/>
              </a:moveTo>
              <a:lnTo>
                <a:pt x="376900" y="137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9000000">
        <a:off x="3398424" y="2661718"/>
        <a:ext cx="18845" cy="18845"/>
      </dsp:txXfrm>
    </dsp:sp>
    <dsp:sp modelId="{56016A4B-CD55-409A-85B7-CAB2773DFCF4}">
      <dsp:nvSpPr>
        <dsp:cNvPr id="0" name=""/>
        <dsp:cNvSpPr/>
      </dsp:nvSpPr>
      <dsp:spPr>
        <a:xfrm>
          <a:off x="2073025" y="2451431"/>
          <a:ext cx="1255737" cy="12557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R="0"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smtClean="0">
              <a:solidFill>
                <a:sysClr val="windowText" lastClr="000000"/>
              </a:solidFill>
            </a:rPr>
            <a:t>Служба бытового обслуживания</a:t>
          </a:r>
        </a:p>
        <a:p>
          <a:pPr marR="0"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 smtClean="0">
            <a:solidFill>
              <a:sysClr val="windowText" lastClr="000000"/>
            </a:solidFill>
          </a:endParaRPr>
        </a:p>
      </dsp:txBody>
      <dsp:txXfrm>
        <a:off x="2073025" y="2451431"/>
        <a:ext cx="1255737" cy="1255737"/>
      </dsp:txXfrm>
    </dsp:sp>
    <dsp:sp modelId="{89B71777-19E8-4385-8A3C-F916E5626D9A}">
      <dsp:nvSpPr>
        <dsp:cNvPr id="0" name=""/>
        <dsp:cNvSpPr/>
      </dsp:nvSpPr>
      <dsp:spPr>
        <a:xfrm rot="12600000">
          <a:off x="3219396" y="1841089"/>
          <a:ext cx="376900" cy="27465"/>
        </a:xfrm>
        <a:custGeom>
          <a:avLst/>
          <a:gdLst/>
          <a:ahLst/>
          <a:cxnLst/>
          <a:rect l="0" t="0" r="0" b="0"/>
          <a:pathLst>
            <a:path>
              <a:moveTo>
                <a:pt x="0" y="13732"/>
              </a:moveTo>
              <a:lnTo>
                <a:pt x="376900" y="137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2600000">
        <a:off x="3398424" y="1845399"/>
        <a:ext cx="18845" cy="18845"/>
      </dsp:txXfrm>
    </dsp:sp>
    <dsp:sp modelId="{7C0769D3-C5AD-43BE-AEF5-BB600F47C06C}">
      <dsp:nvSpPr>
        <dsp:cNvPr id="0" name=""/>
        <dsp:cNvSpPr/>
      </dsp:nvSpPr>
      <dsp:spPr>
        <a:xfrm>
          <a:off x="2073025" y="818793"/>
          <a:ext cx="1255737" cy="12557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R="0"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smtClean="0">
              <a:solidFill>
                <a:schemeClr val="tx1"/>
              </a:solidFill>
            </a:rPr>
            <a:t>Социальная служба</a:t>
          </a:r>
        </a:p>
      </dsp:txBody>
      <dsp:txXfrm>
        <a:off x="2073025" y="818793"/>
        <a:ext cx="1255737" cy="12557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8333E-FB8A-4D40-884E-DDB6E6314CE9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994FBA-DECB-45C2-BAD7-7880E3891E1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94FBA-DECB-45C2-BAD7-7880E3891E1D}" type="slidenum">
              <a:rPr lang="ru-RU" smtClean="0"/>
              <a:t>37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672FA-FB39-4D50-A8E5-B13F5857E76C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26B1-B0F0-4047-BE7B-0B4B3DC1A2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672FA-FB39-4D50-A8E5-B13F5857E76C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26B1-B0F0-4047-BE7B-0B4B3DC1A2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672FA-FB39-4D50-A8E5-B13F5857E76C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26B1-B0F0-4047-BE7B-0B4B3DC1A2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672FA-FB39-4D50-A8E5-B13F5857E76C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26B1-B0F0-4047-BE7B-0B4B3DC1A2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672FA-FB39-4D50-A8E5-B13F5857E76C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26B1-B0F0-4047-BE7B-0B4B3DC1A2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672FA-FB39-4D50-A8E5-B13F5857E76C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26B1-B0F0-4047-BE7B-0B4B3DC1A2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672FA-FB39-4D50-A8E5-B13F5857E76C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26B1-B0F0-4047-BE7B-0B4B3DC1A2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672FA-FB39-4D50-A8E5-B13F5857E76C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26B1-B0F0-4047-BE7B-0B4B3DC1A2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672FA-FB39-4D50-A8E5-B13F5857E76C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26B1-B0F0-4047-BE7B-0B4B3DC1A2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672FA-FB39-4D50-A8E5-B13F5857E76C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26B1-B0F0-4047-BE7B-0B4B3DC1A2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672FA-FB39-4D50-A8E5-B13F5857E76C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126B1-B0F0-4047-BE7B-0B4B3DC1A2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672FA-FB39-4D50-A8E5-B13F5857E76C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126B1-B0F0-4047-BE7B-0B4B3DC1A2C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open?id=0BxsVJc6tq8swMThSTWJFV0VERE0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open?id=0BxsVJc6tq8swS0RILWR1NzAyY1E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open?id=0BxsVJc6tq8swcTB0em5UcDQyLVk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76870"/>
          </a:xfrm>
        </p:spPr>
        <p:txBody>
          <a:bodyPr>
            <a:normAutofit fontScale="90000"/>
          </a:bodyPr>
          <a:lstStyle/>
          <a:p>
            <a:r>
              <a:rPr lang="ru-RU" sz="2000" dirty="0"/>
              <a:t>Внутренняя система оценки качества деятельности организации</a:t>
            </a:r>
            <a:br>
              <a:rPr lang="ru-RU" sz="2000" dirty="0"/>
            </a:br>
            <a:r>
              <a:rPr lang="ru-RU" sz="2000" dirty="0"/>
              <a:t>и оказания социальных услуг в Республике Карелия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smtClean="0"/>
              <a:t>Результаты </a:t>
            </a:r>
            <a:r>
              <a:rPr lang="ru-RU" b="1" dirty="0"/>
              <a:t>самообследования качества деятельности организации  и оказания социальных услуг</a:t>
            </a:r>
            <a:endParaRPr lang="ru-RU" dirty="0"/>
          </a:p>
          <a:p>
            <a:pPr algn="ctr">
              <a:buNone/>
            </a:pPr>
            <a:r>
              <a:rPr lang="ru-RU" b="1" dirty="0"/>
              <a:t> </a:t>
            </a:r>
            <a:endParaRPr lang="ru-RU" dirty="0"/>
          </a:p>
          <a:p>
            <a:pPr algn="ctr">
              <a:buNone/>
            </a:pPr>
            <a:r>
              <a:rPr lang="ru-RU" dirty="0"/>
              <a:t>за 2015 год </a:t>
            </a:r>
          </a:p>
          <a:p>
            <a:pPr algn="ctr">
              <a:buNone/>
            </a:pPr>
            <a:r>
              <a:rPr lang="ru-RU" dirty="0"/>
              <a:t> </a:t>
            </a:r>
          </a:p>
          <a:p>
            <a:pPr algn="ctr">
              <a:buNone/>
            </a:pPr>
            <a:r>
              <a:rPr lang="ru-RU" i="1" dirty="0"/>
              <a:t> </a:t>
            </a:r>
            <a:endParaRPr lang="ru-RU" dirty="0"/>
          </a:p>
          <a:p>
            <a:pPr algn="ctr">
              <a:buNone/>
            </a:pPr>
            <a:r>
              <a:rPr lang="ru-RU" u="sng" dirty="0"/>
              <a:t>Государственное стационарное учреждение </a:t>
            </a:r>
            <a:endParaRPr lang="ru-RU" dirty="0"/>
          </a:p>
          <a:p>
            <a:pPr algn="ctr">
              <a:buNone/>
            </a:pPr>
            <a:r>
              <a:rPr lang="ru-RU" u="sng" dirty="0"/>
              <a:t>социального обслуживания Республики Карелия</a:t>
            </a:r>
            <a:endParaRPr lang="ru-RU" dirty="0"/>
          </a:p>
          <a:p>
            <a:pPr algn="ctr">
              <a:buNone/>
            </a:pPr>
            <a:r>
              <a:rPr lang="ru-RU" u="sng" dirty="0"/>
              <a:t> «Видлицкий дом-интернат для престарелых и инвалидов»</a:t>
            </a:r>
            <a:endParaRPr lang="ru-RU" dirty="0"/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028343"/>
            <a:ext cx="7560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На хорошем уровне оснащен актовый зал, библиотека. На каждом отделении оборудована телевизионная комната. </a:t>
            </a:r>
          </a:p>
          <a:p>
            <a:r>
              <a:rPr lang="ru-RU" sz="2000" dirty="0"/>
              <a:t>По площади и состоянию жилые помещения и места общего пользования  соответствуют санитарным нормам, отвечают нормам и правилам пожарной безопасности. В здании установлены настенные поручни в коридорах, в санитарных комнатах.</a:t>
            </a:r>
          </a:p>
          <a:p>
            <a:r>
              <a:rPr lang="ru-RU" sz="2000" dirty="0"/>
              <a:t>Рабочие места специалистов оборудованы электронно-вычислительной техникой, офисной мебелью. </a:t>
            </a:r>
          </a:p>
          <a:p>
            <a:r>
              <a:rPr lang="ru-RU" sz="2000" dirty="0"/>
              <a:t>  Состав материально-технической базы организации  представлен в таблице 1.3.  и приложении к отчёту «Состав материально</a:t>
            </a:r>
            <a:r>
              <a:rPr lang="ru-RU" sz="2000" b="1" dirty="0"/>
              <a:t>-</a:t>
            </a:r>
            <a:r>
              <a:rPr lang="ru-RU" sz="2000" dirty="0"/>
              <a:t>технической базы организации» </a:t>
            </a:r>
            <a:r>
              <a:rPr lang="ru-RU" sz="2000" u="sng" dirty="0">
                <a:hlinkClick r:id="rId2"/>
              </a:rPr>
              <a:t>(гиперссылка)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Выводы по материально-техническому обеспечению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ru-RU" dirty="0" smtClean="0"/>
              <a:t>Учреждение обеспечивает комфортные и безопасные условия оказания услуг, в том числе для </a:t>
            </a:r>
            <a:r>
              <a:rPr lang="ru-RU" dirty="0" err="1" smtClean="0"/>
              <a:t>маломобильных</a:t>
            </a:r>
            <a:r>
              <a:rPr lang="ru-RU" dirty="0" smtClean="0"/>
              <a:t> групп получателей услуг, здания и помещения поставщика соответствуют требованиям санитарно-эпидемиологических правил и норм, безопасности труда, противопожарной безопасности; доступны для  всех категорий получателей социальных услуг, включая инвалидов и другие </a:t>
            </a:r>
            <a:r>
              <a:rPr lang="ru-RU" dirty="0" err="1" smtClean="0"/>
              <a:t>маломобильные</a:t>
            </a:r>
            <a:r>
              <a:rPr lang="ru-RU" dirty="0" smtClean="0"/>
              <a:t> группы населения;</a:t>
            </a:r>
          </a:p>
          <a:p>
            <a:pPr lvl="0"/>
            <a:r>
              <a:rPr lang="ru-RU" dirty="0" smtClean="0"/>
              <a:t>В учреждении при реализации деятельности эффективно используются материально-технические ресурсы,  оборудование, приборы, аппаратура, инвентарь поставщика социальных услуг отвечают требованиям санитарно-эпидемиологических правил и норм, безопасности продукции, установленным законодательством Российской Федерации, используются строго по назначению в соответствии с эксплуатационными документами, содержатся в технически исправном состоянии и систематически проверяются.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ru-RU" b="1" dirty="0"/>
              <a:t>Информационно-телекоммуникационное обеспечение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В целях обеспечения доступности и повышения качества предоставления социальных услуг, информирование граждан производится по следующим  направлениям:</a:t>
            </a:r>
          </a:p>
          <a:p>
            <a:r>
              <a:rPr lang="ru-RU" dirty="0"/>
              <a:t>- размещение  информации на информационном стенде в учреждении;</a:t>
            </a:r>
          </a:p>
          <a:p>
            <a:r>
              <a:rPr lang="ru-RU" dirty="0"/>
              <a:t>- размещение информации в сети Интернет на сайте;</a:t>
            </a:r>
          </a:p>
          <a:p>
            <a:r>
              <a:rPr lang="ru-RU" dirty="0"/>
              <a:t>- размещение информации в социальных сетях интернета;</a:t>
            </a:r>
          </a:p>
          <a:p>
            <a:r>
              <a:rPr lang="ru-RU" dirty="0"/>
              <a:t>- информирование по обращению граждан лично и по телефону.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/>
              <a:t>На информационном стенде для  граждан размещена информация, регламентирующая деятельность учреждения: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режим </a:t>
            </a:r>
            <a:r>
              <a:rPr lang="ru-RU" dirty="0"/>
              <a:t>работы учреждения;</a:t>
            </a:r>
          </a:p>
          <a:p>
            <a:r>
              <a:rPr lang="ru-RU" dirty="0" smtClean="0"/>
              <a:t>положения </a:t>
            </a:r>
            <a:r>
              <a:rPr lang="ru-RU" dirty="0"/>
              <a:t>о структурных подразделениях учреждения;</a:t>
            </a:r>
          </a:p>
          <a:p>
            <a:r>
              <a:rPr lang="ru-RU" dirty="0" smtClean="0"/>
              <a:t>перечень </a:t>
            </a:r>
            <a:r>
              <a:rPr lang="ru-RU" dirty="0"/>
              <a:t>основных  социальных услуг, предоставляемых учреждением;</a:t>
            </a:r>
          </a:p>
          <a:p>
            <a:pPr>
              <a:buNone/>
            </a:pPr>
            <a:r>
              <a:rPr lang="ru-RU" dirty="0" smtClean="0"/>
              <a:t>      тарифы </a:t>
            </a:r>
            <a:r>
              <a:rPr lang="ru-RU" dirty="0"/>
              <a:t>на  услуги, оказываемые гражданам на условиях полной оплаты;</a:t>
            </a:r>
          </a:p>
          <a:p>
            <a:r>
              <a:rPr lang="ru-RU" dirty="0" smtClean="0"/>
              <a:t>наименование  </a:t>
            </a:r>
            <a:r>
              <a:rPr lang="ru-RU" dirty="0"/>
              <a:t>стандартов социального обслуживания, требованиям которых должны соответствовать государственные услуги;</a:t>
            </a:r>
          </a:p>
          <a:p>
            <a:r>
              <a:rPr lang="ru-RU" dirty="0" smtClean="0"/>
              <a:t>условия</a:t>
            </a:r>
            <a:r>
              <a:rPr lang="ru-RU" dirty="0"/>
              <a:t>, при которых услуги оказываются бесплатно либо на условиях частичной или полной оплаты;</a:t>
            </a:r>
          </a:p>
          <a:p>
            <a:r>
              <a:rPr lang="ru-RU" dirty="0" smtClean="0"/>
              <a:t>взаимосвязь </a:t>
            </a:r>
            <a:r>
              <a:rPr lang="ru-RU" dirty="0"/>
              <a:t>между качеством оказываемой услуги, условиями ее оказания и стоимостью (для полной или частично оплачиваемой услуги);</a:t>
            </a:r>
          </a:p>
          <a:p>
            <a:r>
              <a:rPr lang="ru-RU" dirty="0" smtClean="0"/>
              <a:t>сведения </a:t>
            </a:r>
            <a:r>
              <a:rPr lang="ru-RU" dirty="0"/>
              <a:t>о вышестоящем руководстве, руководстве организации,  адреса и контактные телефоны (в том числе учреждений здравоохранения, социальной защиты и т.д.) и другой печатный материал, отражающий технологии социального обслуживания.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305342"/>
            <a:ext cx="79928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Анализ результативности Федерального критерия «Открытость и доступность информации об организации социального обслуживания» показал, что только 26 % от общего количества получателей услуг, используют основные информационно-коммуникационные  и электронные ресурсы организации  для получения информации об организации и предоставляемых услугах, а также используют ресурсы при получении услуги, что представлено в приложении к отчёту ф. 1.4 «Качественный и количественный состав информационно-телекоммуникационных ресурсов организации»  </a:t>
            </a:r>
            <a:r>
              <a:rPr lang="ru-RU" sz="2000" u="sng" dirty="0">
                <a:hlinkClick r:id="rId2"/>
              </a:rPr>
              <a:t>(гиперссылка)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/>
              <a:t>Выводы по качественному и количественному составу информационно-телекоммуникационных ресурсов учреждения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Учреждение  обеспечивает   открытость и доступность  информации об учреждении  в информационно-коммуникационном пространстве.</a:t>
            </a:r>
          </a:p>
          <a:p>
            <a:r>
              <a:rPr lang="ru-RU" dirty="0"/>
              <a:t> Учреждением  при реализации деятельности эффективно используются материально-технические ресурсы, обновляются по мере необходимости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ru-RU" b="1" dirty="0"/>
              <a:t>Методическое  обеспечение процесса предоставления услуг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Анализ методического обеспечения процесса предоставления услуг за отчётный период показал, что в организации проводится системная и последовательная работа по её обновлению, совершенствованию и обеспечению эффективности, что представлено в приложении к отчёту ф. 1.5 «Состав методических ресурсов организации» </a:t>
            </a:r>
            <a:r>
              <a:rPr lang="ru-RU" u="sng" dirty="0">
                <a:hlinkClick r:id="rId2"/>
              </a:rPr>
              <a:t>(гиперссылка)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/>
              <a:t>Выводы по методическому  обеспечению процесса предоставления услуг: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Методическое обеспечение процесса предоставления услуг  включает в себя достаточное количество  актуальной литературы, необходимой для организации работы по предоставлению качественных социальных услуг и реализации, поставленных перед учреждением задач, составляет эффективную методическую базу организации для  совершенствования технологий социальной работы, обеспечения активизации познавательной и творческой деятельности сотрудников учреждении.</a:t>
            </a:r>
          </a:p>
          <a:p>
            <a:pPr lvl="0"/>
            <a:r>
              <a:rPr lang="ru-RU" dirty="0"/>
              <a:t>Учреждение  имеет актуальные печатные, электронные методические ресурсы, а также библиотечные печатные   ресурсы, не требующие обновления, которые используются специалистами и работниками учреждения по мере необходимости, для повышения эффективности оказания услуг.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ru-RU" b="1" dirty="0"/>
              <a:t>Мониторинг удовлетворенности качеством условий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По результатам анкетирования получателей социальных услуг всех форм социального обслуживания в 2015 году  удовлетворенность качеством, полнотой и доступностью информации о работе организации;  условиями оказания услуг доступных для </a:t>
            </a:r>
            <a:r>
              <a:rPr lang="ru-RU" dirty="0" err="1"/>
              <a:t>маломобильных</a:t>
            </a:r>
            <a:r>
              <a:rPr lang="ru-RU" dirty="0"/>
              <a:t> групп получателей услуг,  благоустройство и содержание помещений, благоустройство территории  составляет 99% 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 </a:t>
            </a:r>
            <a:r>
              <a:rPr lang="ru-RU" sz="2000" b="1" dirty="0"/>
              <a:t>Выводы  о качестве условий осуществления деятельности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ru-RU" dirty="0"/>
              <a:t>В учреждении проводится системная и последовательная работа по совершенствованию и обеспечению эффективности нормативной правовой базы.</a:t>
            </a:r>
          </a:p>
          <a:p>
            <a:pPr lvl="0"/>
            <a:r>
              <a:rPr lang="ru-RU" dirty="0"/>
              <a:t>Работники учреждения имеют образование, квалификацию и профессиональную подготовку, необходимые для исполнения должностных обязанностей, установленные квалификационными требованиями и профессиональными стандартами.</a:t>
            </a:r>
          </a:p>
          <a:p>
            <a:pPr lvl="0"/>
            <a:r>
              <a:rPr lang="ru-RU" dirty="0"/>
              <a:t>Территория, транспорт, средства  связи, помещения и оборудование учреждения соответствуют  оказываемому спектру услуг и требованиям к их реализации; соответствуют условиям безопасности жизнедеятельности получателей услуг; удобны в использовании,</a:t>
            </a:r>
            <a:r>
              <a:rPr lang="ru-RU" b="1" dirty="0"/>
              <a:t> </a:t>
            </a:r>
            <a:r>
              <a:rPr lang="ru-RU" dirty="0"/>
              <a:t>в т.ч. для  </a:t>
            </a:r>
            <a:r>
              <a:rPr lang="ru-RU" dirty="0" err="1"/>
              <a:t>маломобильных</a:t>
            </a:r>
            <a:r>
              <a:rPr lang="ru-RU" dirty="0"/>
              <a:t> получателей услуг (лиц с нарушением функций слуха, зрения и лиц, использующих для передвижения кресла-коляски); эффективно используются  при реализации деятельности организации, постоянно обновляются по мере необходимости.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i="1" dirty="0"/>
              <a:t>1.Качество условий осуществления деятельности учреждения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/>
              <a:t>	1.1.Нормативное правовое обеспечение.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Выводы  о качестве условий осуществления деятельности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В учреждении проводится определенная работа по использованию информационно-телекоммуникационных ресурсов в ее деятельности.</a:t>
            </a:r>
          </a:p>
          <a:p>
            <a:pPr lvl="0"/>
            <a:r>
              <a:rPr lang="ru-RU" dirty="0"/>
              <a:t>Учреждение  обеспечено достаточным количеством  актуальных методических ресурсов, необходимых для выполнения поставленных задач. </a:t>
            </a:r>
          </a:p>
          <a:p>
            <a:pPr lvl="0"/>
            <a:r>
              <a:rPr lang="ru-RU" dirty="0"/>
              <a:t>Учреждением регулярно проводится внутренний и внешний мониторинг оценки качества условий осуществления деятельности организации и оказания социальных услуг.</a:t>
            </a:r>
          </a:p>
          <a:p>
            <a:pPr lvl="0"/>
            <a:r>
              <a:rPr lang="ru-RU" dirty="0"/>
              <a:t>Спектр оказываемых  учреждением услуг отвечает потребностям и индивидуальной нуждаемости их получателей.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i="1" dirty="0"/>
              <a:t>Качество процессов организации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/>
              <a:t>Система управления учреждением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/>
              <a:t>Выводы по системе управления учреждением: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В доме-интернате создана  многоуровневая структура управления учреждением. Основанием для её деятельности являются законы, нормативные акты, устав организации и локальные акты организации. Созданная в учреждении структура управления  содействует созданию эффективных условий и профессиональной самореализации работников, направленной на качественное осуществление деятельности дома-интерната. Система управления  использует критерии эффективности и показатели внутренней оценки качества работы учреждения, порядок информированности получателей социальных услуг о качестве работы учреждения.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/>
              <a:t>Система предоставления социальных услуг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Анализ актуальности спектра предоставляемых социальных услуг показал, что основную долю 82 % предоставляемых услуг составляют социально-бытовые услуги. </a:t>
            </a:r>
          </a:p>
          <a:p>
            <a:r>
              <a:rPr lang="ru-RU" dirty="0"/>
              <a:t>	Данный показатель обусловлен высоким процентом нуждаемости граждан пожилого возраста и инвалидов в стационарных услугах.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624012" y="1919287"/>
          <a:ext cx="5895975" cy="3019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/>
              <a:t>Выводы по системе предоставления услуг: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Система предоставления социальных услуг в доме-интернате  имеет отлаженную, сформированную инфраструктуру.</a:t>
            </a:r>
          </a:p>
          <a:p>
            <a:r>
              <a:rPr lang="ru-RU" dirty="0" smtClean="0"/>
              <a:t>Перечень </a:t>
            </a:r>
            <a:r>
              <a:rPr lang="ru-RU" dirty="0"/>
              <a:t>социальных услуг,  предоставляемых поставщиком,  соответствует статье 6  Закона Республики Карелия от 06.12.2014 года № 1849-ЗРК «О некоторых вопросах организации социального обслуживания граждан в Республике Карелия».</a:t>
            </a:r>
          </a:p>
          <a:p>
            <a:r>
              <a:rPr lang="ru-RU" dirty="0" smtClean="0"/>
              <a:t>Из </a:t>
            </a:r>
            <a:r>
              <a:rPr lang="ru-RU" dirty="0"/>
              <a:t>перечня видов гарантированных социальных услуг не востребована услуга «Организация помощи в получении образования, в том числе профессионального образования, инвалидами в соответствии с их способностями».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Мониторинг </a:t>
            </a:r>
            <a:r>
              <a:rPr lang="ru-RU" sz="2000" b="1" dirty="0"/>
              <a:t>удовлетворенности качеством  процессов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Оценка </a:t>
            </a:r>
            <a:r>
              <a:rPr lang="ru-RU" dirty="0"/>
              <a:t>удовлетворенности качеством оказания услуг осуществлялась при проведении мониторинга удовлетворенности качеством групповых оздоровительных и досуговых </a:t>
            </a:r>
            <a:r>
              <a:rPr lang="ru-RU" dirty="0" smtClean="0"/>
              <a:t>мероприятий, </a:t>
            </a:r>
            <a:r>
              <a:rPr lang="ru-RU" dirty="0"/>
              <a:t>проводимых в доме-интернате. По результатам мониторинга </a:t>
            </a:r>
            <a:r>
              <a:rPr lang="ru-RU" dirty="0" smtClean="0"/>
              <a:t>99% </a:t>
            </a:r>
            <a:r>
              <a:rPr lang="ru-RU" dirty="0"/>
              <a:t> получателей социальных услуг от общего числа </a:t>
            </a:r>
            <a:r>
              <a:rPr lang="ru-RU" dirty="0" smtClean="0"/>
              <a:t>опрошенных удовлетворены </a:t>
            </a:r>
            <a:r>
              <a:rPr lang="ru-RU" dirty="0"/>
              <a:t>качеством проводимых мероприятий, имеющих групповой характер (оздоровительных, досуговых).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/>
              <a:t>Выводы  о качестве процессов осуществления деятельности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dirty="0"/>
              <a:t>Система управления учреждением является эффективной и обеспечивает включение всех участников отношений в процесс принятия решений и равномерное распределение  ответственности за качество осуществляемой деятельности.</a:t>
            </a:r>
          </a:p>
          <a:p>
            <a:pPr lvl="0"/>
            <a:r>
              <a:rPr lang="ru-RU" dirty="0"/>
              <a:t>Спектр оказываемых организацией услуг отвечает потребностям и индивидуальной нуждаемости их получателей.</a:t>
            </a:r>
          </a:p>
          <a:p>
            <a:pPr lvl="0"/>
            <a:r>
              <a:rPr lang="ru-RU" dirty="0"/>
              <a:t>Учреждение  имеет достаточно высокий потенциал развития качества современных социальных услуг и создания комфортных условий для их получателей.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71918"/>
            <a:ext cx="8229600" cy="45719"/>
          </a:xfrm>
        </p:spPr>
        <p:txBody>
          <a:bodyPr>
            <a:normAutofit fontScale="90000"/>
          </a:bodyPr>
          <a:lstStyle/>
          <a:p>
            <a:r>
              <a:rPr lang="ru-RU" sz="1800" b="1" i="1" dirty="0"/>
              <a:t>Качество результатов </a:t>
            </a:r>
            <a:r>
              <a:rPr lang="ru-RU" sz="1800" b="1" i="1" dirty="0" smtClean="0"/>
              <a:t>организации</a:t>
            </a:r>
            <a:br>
              <a:rPr lang="ru-RU" sz="1800" b="1" i="1" dirty="0" smtClean="0"/>
            </a:br>
            <a:r>
              <a:rPr lang="ru-RU" sz="1800" b="1" dirty="0"/>
              <a:t>Критерий 1. Открытость и доступность информации об учреждении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/>
              <a:t>социального обслуживания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По </a:t>
            </a:r>
            <a:r>
              <a:rPr lang="ru-RU" dirty="0"/>
              <a:t>результатам самообследования, установлено: </a:t>
            </a:r>
          </a:p>
          <a:p>
            <a:r>
              <a:rPr lang="ru-RU" dirty="0"/>
              <a:t>1. Информация о Видлицком доме-интернате для престарелых и инвалидов  размещается на общедоступных информационных ресурсах, на информационных стендах в помещении учреждения, на официальном сайте учреждения, в социальных сетях. </a:t>
            </a:r>
          </a:p>
          <a:p>
            <a:r>
              <a:rPr lang="ru-RU" dirty="0"/>
              <a:t>2.Результативность обращений при использовании дистанционных способов взаимодействия с получателями социальных услуг  для получения необходимой информации  ведется (имеется стационарный телефон, электронная почта).</a:t>
            </a:r>
          </a:p>
          <a:p>
            <a:r>
              <a:rPr lang="ru-RU" dirty="0"/>
              <a:t>3. Имеет место и наличие возможности направления заявлений, предложений и отзывов о качестве предоставления социальных услуг. 	</a:t>
            </a:r>
          </a:p>
          <a:p>
            <a:r>
              <a:rPr lang="ru-RU" dirty="0"/>
              <a:t>4.Согласно проведенного анкетирования – все получатели услуг удовлетворенны качеством, полнотой и доступностью информации (при личном обращении, по телефону и др.) о работе учреждения, в том числе о перечне и порядке предоставления социальных услуг.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/>
              <a:t>Критерий 2. Комфортность условий предоставления социальных услуг и доступность их получения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1.Доступность условий беспрепятственного доступа к объектам и услугам в учреждении для инвалидов  и других </a:t>
            </a:r>
            <a:r>
              <a:rPr lang="ru-RU" dirty="0" err="1"/>
              <a:t>маломобильных</a:t>
            </a:r>
            <a:r>
              <a:rPr lang="ru-RU" dirty="0"/>
              <a:t> групп получателей социальных</a:t>
            </a:r>
            <a:r>
              <a:rPr lang="ru-RU" b="1" dirty="0"/>
              <a:t> </a:t>
            </a:r>
            <a:r>
              <a:rPr lang="ru-RU" dirty="0"/>
              <a:t>услуг на  хорошем уровне. Отсутствует в помещениях учреждения лишь видео, аудио информаторов для лиц с нарушением функций слуха и зрения. Несмотря на это, по результатам опроса все получатели услуг </a:t>
            </a:r>
            <a:r>
              <a:rPr lang="ru-RU" i="1" dirty="0"/>
              <a:t>(</a:t>
            </a:r>
            <a:r>
              <a:rPr lang="ru-RU" dirty="0"/>
              <a:t>в том числе инвалиды и другие </a:t>
            </a:r>
            <a:r>
              <a:rPr lang="ru-RU" dirty="0" err="1"/>
              <a:t>маломобильные</a:t>
            </a:r>
            <a:r>
              <a:rPr lang="ru-RU" dirty="0"/>
              <a:t> группы получателей услуг), считают условия оказания услуг доступными.</a:t>
            </a:r>
          </a:p>
          <a:p>
            <a:r>
              <a:rPr lang="ru-RU" dirty="0"/>
              <a:t>2.Согласно формам исследования, учреждение оборудовано необходимыми помещениями для предоставления социальных услуг, укомплектовано квалифицированными кадрами,  осуществляющими предоставление социальных услуг.</a:t>
            </a:r>
          </a:p>
          <a:p>
            <a:r>
              <a:rPr lang="ru-RU" dirty="0"/>
              <a:t>3.Все получатели социальных услуг, оценивают благоустройство и  содержание помещения учреждения  и территорию, на которой она расположена,  как хорошее.</a:t>
            </a:r>
          </a:p>
          <a:p>
            <a:r>
              <a:rPr lang="ru-RU" dirty="0"/>
              <a:t>4.Материально-техническая база учреждения соответствует современным требованиям. </a:t>
            </a:r>
          </a:p>
          <a:p>
            <a:r>
              <a:rPr lang="ru-RU" dirty="0"/>
              <a:t>5. Продуктивность процесса предоставления услуг развито на 100 %.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000" dirty="0"/>
              <a:t>Результаты самообследования эффективности нормативной  правовой базы организации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33207" y="2758440"/>
          <a:ext cx="6077585" cy="1341120"/>
        </p:xfrm>
        <a:graphic>
          <a:graphicData uri="http://schemas.openxmlformats.org/drawingml/2006/table">
            <a:tbl>
              <a:tblPr/>
              <a:tblGrid>
                <a:gridCol w="1010285"/>
                <a:gridCol w="1164590"/>
                <a:gridCol w="1176020"/>
                <a:gridCol w="978535"/>
                <a:gridCol w="878205"/>
                <a:gridCol w="869950"/>
              </a:tblGrid>
              <a:tr h="243205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543175" algn="l"/>
                        </a:tabLs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Доля имеющихся документов, к общему количеству необходимых 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543175" algn="l"/>
                        </a:tabLs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Доля документов, переведённых в электронный документооборот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543175" algn="l"/>
                        </a:tabLs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Доля документов, размещённых в информационном пространстве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543175" algn="l"/>
                        </a:tabLs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Доля документов, созданных с участием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88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543175" algn="l"/>
                        </a:tabLs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администрации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543175" algn="l"/>
                        </a:tabLs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работников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543175" algn="l"/>
                        </a:tabLs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получателей услуг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543175" algn="l"/>
                        </a:tabLs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100%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543175" algn="l"/>
                        </a:tabLs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 от общего количества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98%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 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от общего количества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latin typeface="Times New Roman"/>
                          <a:ea typeface="DejaVu Sans"/>
                          <a:cs typeface="Times New Roman"/>
                        </a:rPr>
                        <a:t>18%</a:t>
                      </a:r>
                      <a:endParaRPr lang="ru-RU" sz="1200" kern="150">
                        <a:latin typeface="Times New Roman"/>
                        <a:ea typeface="DejaVu Sans"/>
                        <a:cs typeface="Lohit Hind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latin typeface="Times New Roman"/>
                          <a:ea typeface="DejaVu Sans"/>
                          <a:cs typeface="Times New Roman"/>
                        </a:rPr>
                        <a:t>от общего количества</a:t>
                      </a:r>
                      <a:endParaRPr lang="ru-RU" sz="1200" kern="150">
                        <a:latin typeface="Times New Roman"/>
                        <a:ea typeface="DejaVu Sans"/>
                        <a:cs typeface="Lohit Hind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latin typeface="Times New Roman"/>
                          <a:ea typeface="DejaVu Sans"/>
                          <a:cs typeface="Times New Roman"/>
                        </a:rPr>
                        <a:t>90%  </a:t>
                      </a:r>
                      <a:endParaRPr lang="ru-RU" sz="1200" kern="150">
                        <a:latin typeface="Times New Roman"/>
                        <a:ea typeface="DejaVu Sans"/>
                        <a:cs typeface="Lohit Hind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latin typeface="Times New Roman"/>
                          <a:ea typeface="DejaVu Sans"/>
                          <a:cs typeface="Times New Roman"/>
                        </a:rPr>
                        <a:t>от общего количества</a:t>
                      </a:r>
                      <a:endParaRPr lang="ru-RU" sz="1200" kern="150">
                        <a:latin typeface="Times New Roman"/>
                        <a:ea typeface="DejaVu Sans"/>
                        <a:cs typeface="Lohit Hind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latin typeface="Times New Roman"/>
                          <a:ea typeface="DejaVu Sans"/>
                          <a:cs typeface="Times New Roman"/>
                        </a:rPr>
                        <a:t>90% </a:t>
                      </a:r>
                      <a:endParaRPr lang="ru-RU" sz="1200" kern="150">
                        <a:latin typeface="Times New Roman"/>
                        <a:ea typeface="DejaVu Sans"/>
                        <a:cs typeface="Lohit Hind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latin typeface="Times New Roman"/>
                          <a:ea typeface="DejaVu Sans"/>
                          <a:cs typeface="Times New Roman"/>
                        </a:rPr>
                        <a:t>от общего количества</a:t>
                      </a:r>
                      <a:endParaRPr lang="ru-RU" sz="1200" kern="150">
                        <a:latin typeface="Times New Roman"/>
                        <a:ea typeface="DejaVu Sans"/>
                        <a:cs typeface="Lohit Hind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latin typeface="Times New Roman"/>
                          <a:ea typeface="DejaVu Sans"/>
                          <a:cs typeface="Times New Roman"/>
                        </a:rPr>
                        <a:t>5% </a:t>
                      </a:r>
                      <a:endParaRPr lang="ru-RU" sz="1200" kern="150" dirty="0">
                        <a:latin typeface="Times New Roman"/>
                        <a:ea typeface="DejaVu Sans"/>
                        <a:cs typeface="Lohit Hind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latin typeface="Times New Roman"/>
                          <a:ea typeface="DejaVu Sans"/>
                          <a:cs typeface="Times New Roman"/>
                        </a:rPr>
                        <a:t>от общего количества</a:t>
                      </a:r>
                      <a:endParaRPr lang="ru-RU" sz="1200" kern="150" dirty="0">
                        <a:latin typeface="Times New Roman"/>
                        <a:ea typeface="DejaVu Sans"/>
                        <a:cs typeface="Lohit Hind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76870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Критерий 3. Время ожидания предоставления социальной услуги</a:t>
            </a:r>
            <a:r>
              <a:rPr lang="ru-RU" dirty="0"/>
              <a:t/>
            </a:r>
            <a:br>
              <a:rPr lang="ru-RU" dirty="0"/>
            </a:br>
            <a:r>
              <a:rPr lang="ru-RU" b="1" i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Время </a:t>
            </a:r>
            <a:r>
              <a:rPr lang="ru-RU" dirty="0"/>
              <a:t>ожидания приема к специалисту учреждения при личном обращении граждан для получения информации о работе учреждения, порядке предоставления социальных услуг (среди опрошенных получателей социальных услуг) составляет менее 15 минут. Все услуги предоставляются своевременно.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71918"/>
            <a:ext cx="8229600" cy="45719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Критерий 4.  Доброжелательность, вежливость, компетентность работников организаций социального обслуживания</a:t>
            </a:r>
            <a:r>
              <a:rPr lang="ru-RU" b="1" dirty="0"/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Доля получателей социальных услуг (либо их родственников), которые высоко оценивают доброжелательность, вежливость и  внимательность работников учреждения социального обслуживания, от общего числа опрошенных составляет </a:t>
            </a:r>
          </a:p>
          <a:p>
            <a:pPr lvl="0"/>
            <a:r>
              <a:rPr lang="ru-RU" dirty="0"/>
              <a:t>%.</a:t>
            </a:r>
          </a:p>
          <a:p>
            <a:r>
              <a:rPr lang="ru-RU" dirty="0"/>
              <a:t>2. Доля работников, кроме административно-управленческого персонала, которые прошли повышение квалификации/профессиональную переподготовку по профилю социальной работы или иной осуществляемой в организации социального обслуживания деятельности составляет 10%  от общего числа работников.</a:t>
            </a:r>
          </a:p>
          <a:p>
            <a:r>
              <a:rPr lang="ru-RU" dirty="0"/>
              <a:t>3.Доля работников, имеющих коллективный опыт участия в проектной деятельности составляет 10%.</a:t>
            </a:r>
          </a:p>
          <a:p>
            <a:r>
              <a:rPr lang="ru-RU" dirty="0"/>
              <a:t>4. Доля работников, удовлетворенных качеством профессионализма коллектива в полной мере – 100%.</a:t>
            </a:r>
          </a:p>
          <a:p>
            <a:r>
              <a:rPr lang="ru-RU" dirty="0"/>
              <a:t>4.Доля работников, имеющих высокий уровень доверия в коллективе – 10 %.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71918"/>
            <a:ext cx="8229600" cy="45719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Критерий 5.  Удовлетворенность качеством оказания услуг.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От количества опрошенных получателей социальных услуг 99 % положительно оценивают изменение качества жизни в результате получения социальных услуг в учреждении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2.Все получатели услуг удовлетворены условиями предоставления услуг, качеством проводимых мероприятий, имеющих групповой характер (оздоровительных, досуговых), и готовы рекомендовать учреждение как поставщика социальных услуг. 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/>
              <a:t>Критерий  6. Созидательность управленческого процесса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1.Все сотрудники учреждения понимают цели и миссию учреждения.</a:t>
            </a:r>
          </a:p>
          <a:p>
            <a:r>
              <a:rPr lang="ru-RU" dirty="0"/>
              <a:t>2.Оптимальность структуры органов управления необходимо организовывать. Отсутствует и сотворчество участников управленческого процесса. </a:t>
            </a:r>
          </a:p>
          <a:p>
            <a:r>
              <a:rPr lang="ru-RU" dirty="0"/>
              <a:t>3.Надежность внутренней системы оценки качества необходимо расширять.</a:t>
            </a:r>
          </a:p>
          <a:p>
            <a:r>
              <a:rPr lang="ru-RU" dirty="0"/>
              <a:t>4.Необходимо внедрять новые инновации, развивать </a:t>
            </a:r>
            <a:r>
              <a:rPr lang="ru-RU" dirty="0" err="1"/>
              <a:t>мультипликативность</a:t>
            </a:r>
            <a:r>
              <a:rPr lang="ru-RU" dirty="0"/>
              <a:t> результатов работы.</a:t>
            </a:r>
          </a:p>
          <a:p>
            <a:r>
              <a:rPr lang="ru-RU" dirty="0"/>
              <a:t>5.Внедрение инноваций  должно приносить результат. Для учреждения, внедряющего инновацию, основной задачей является повышение до максимума ценности конечного продукта, получаемой от реализации </a:t>
            </a:r>
            <a:r>
              <a:rPr lang="ru-RU" dirty="0" err="1"/>
              <a:t>креативной</a:t>
            </a:r>
            <a:r>
              <a:rPr lang="ru-RU" dirty="0"/>
              <a:t> идеи. </a:t>
            </a:r>
          </a:p>
          <a:p>
            <a:r>
              <a:rPr lang="ru-RU" dirty="0"/>
              <a:t>6.Как показывает практика, потребность в инновациях в социальной сфере во многом обусловлена внутренней потребностью социальной организации в повышении своих ресурсов за счет инноваций. В нашем учреждении внедрение инноваций дало положительный результат. </a:t>
            </a:r>
          </a:p>
          <a:p>
            <a:r>
              <a:rPr lang="ru-RU" dirty="0"/>
              <a:t>7.При участии  руководителей структурных подразделений  разрабатываются паспорта социальных услуг. Работа не завершена, продолжается. 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/>
              <a:t>Востребованность учреждения  у получателей услуг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Уровень удовлетворенности получателей услуг действиями по решению социальных проблем их жизнедеятельности.</a:t>
            </a:r>
          </a:p>
          <a:p>
            <a:r>
              <a:rPr lang="ru-RU" dirty="0"/>
              <a:t>2. Качество, оперативность и адресность предоставления социальных услуг.</a:t>
            </a:r>
          </a:p>
          <a:p>
            <a:r>
              <a:rPr lang="ru-RU" dirty="0"/>
              <a:t>3. Оптимальность затрат на социальное обслуживание.</a:t>
            </a:r>
          </a:p>
          <a:p>
            <a:r>
              <a:rPr lang="ru-RU" dirty="0"/>
              <a:t>4.Рациональное использование кадрового потенциала учреждения и уровень профессиональной квалификации персонала.</a:t>
            </a:r>
          </a:p>
          <a:p>
            <a:r>
              <a:rPr lang="ru-RU" dirty="0"/>
              <a:t>5. Психологический климат в трудовом коллективе и удовлетворенность работников условиями и результатами труда.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/>
              <a:t>Востребованность учреждения  в сообществе: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Сотрудничество с органами управления, заинтересованными учреждениями, общественными организациями – важное направление деятельности дома-интерната. Учреждение  работает в тесном взаимодействии с администрацией Олонецкого района и Видлицкого сельского поселения, КЦСОН Олонецкого района, центральной районной больницей, учреждениями культуры, Центром социальной работы, Управлением пенсионного Фонда, отделом внутренних дел, Центром занятости населения, православным храмом </a:t>
            </a:r>
            <a:r>
              <a:rPr lang="ru-RU" dirty="0" err="1"/>
              <a:t>вмч</a:t>
            </a:r>
            <a:r>
              <a:rPr lang="ru-RU" dirty="0"/>
              <a:t> Георгия Победоносца в селе Видлица, общественными организациями. Стационарные социальные услуги предоставляются не только жителям Карелии, но и с других регионов РФ.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/>
              <a:t>Выводы по востребованности учреждения в  сообществе: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Востребованность учреждения в  сообществе имеет достаточно высокий уровень. Межведомственное взаимодействие охватывает широкий спектр учреждений и организаций, занимающихся вопросами социальной помощи и поддержки населения.</a:t>
            </a:r>
          </a:p>
          <a:p>
            <a:r>
              <a:rPr lang="ru-RU" dirty="0"/>
              <a:t>2.Межведомственное взаимодействие на уровне  даёт положительные результаты и позволяет оперативно и комплексно решать проблемы получателей услуг.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/>
              <a:t>Востребованность учреждения на региональном, федеральном и международном уровнях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Реализация </a:t>
            </a:r>
            <a:r>
              <a:rPr lang="ru-RU" dirty="0"/>
              <a:t>проектов 2013-2016 г.г.</a:t>
            </a:r>
          </a:p>
          <a:p>
            <a:r>
              <a:rPr lang="ru-RU" dirty="0" smtClean="0"/>
              <a:t>Проект </a:t>
            </a:r>
            <a:r>
              <a:rPr lang="ru-RU" dirty="0"/>
              <a:t>«Спортивно-прогулочный  комплекс Видлицкого  дома-интерната»</a:t>
            </a:r>
          </a:p>
          <a:p>
            <a:r>
              <a:rPr lang="ru-RU" dirty="0"/>
              <a:t> </a:t>
            </a:r>
            <a:r>
              <a:rPr lang="ru-RU" dirty="0" smtClean="0"/>
              <a:t>Проект </a:t>
            </a:r>
            <a:r>
              <a:rPr lang="ru-RU" dirty="0"/>
              <a:t>«Мы с Валаама»</a:t>
            </a:r>
          </a:p>
          <a:p>
            <a:r>
              <a:rPr lang="ru-RU" b="1" dirty="0"/>
              <a:t> </a:t>
            </a:r>
            <a:r>
              <a:rPr lang="ru-RU" dirty="0" smtClean="0"/>
              <a:t> </a:t>
            </a:r>
            <a:r>
              <a:rPr lang="ru-RU" dirty="0"/>
              <a:t>Проект «САМ: Социально активные мастерские»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/>
              <a:t>Выводы по востребованности учреждения  на региональном уровне: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Учреждение в соответствии со своими целями и задачами взаимодействует на региональном с общественными и государственными организациями, что способствует развитию учреждения и профессиональному росту сотрудников учреждения.</a:t>
            </a:r>
          </a:p>
          <a:p>
            <a:r>
              <a:rPr lang="ru-RU" dirty="0"/>
              <a:t>	Учреждение использует возможности проектной деятельности в увеличении ресурсов, направленных на повышение качества деятельности и расширение возможностей участников отношений.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/>
              <a:t>Мониторинг удовлетворенности качеством  результатов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По результатам опроса установлено следующее:</a:t>
            </a:r>
          </a:p>
          <a:p>
            <a:r>
              <a:rPr lang="ru-RU" dirty="0"/>
              <a:t>100% получателей социальных услуг положительно оценивают изменение качества жизни в результате получения социальных услуг в учреждении.</a:t>
            </a:r>
          </a:p>
          <a:p>
            <a:r>
              <a:rPr lang="ru-RU" dirty="0"/>
              <a:t>Все опрошенные получатели социальных услуг готовы рекомендовать учреждение как поставщика социальных услуг родственникам и знакомым, нуждающимся в социальном обслуживании.	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/>
              <a:t>Выводы по качеству нормативной правовой базы: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1.Учреждение своевременно корректирует нормативную правовую базу в соответствии с изменениями законодательства.</a:t>
            </a:r>
          </a:p>
          <a:p>
            <a:pPr>
              <a:buNone/>
            </a:pPr>
            <a:r>
              <a:rPr lang="ru-RU" dirty="0" smtClean="0"/>
              <a:t>2.Большинство имеющихся локальных актов являются  качественными и обеспечивают эффективность  деятельности учреждения. </a:t>
            </a:r>
          </a:p>
          <a:p>
            <a:pPr>
              <a:buNone/>
            </a:pPr>
            <a:r>
              <a:rPr lang="ru-RU" dirty="0" smtClean="0"/>
              <a:t>3.Участники </a:t>
            </a:r>
            <a:r>
              <a:rPr lang="ru-RU" dirty="0"/>
              <a:t>отношений в равной степени понимают и принимают ответственность за содержание и исполнение нормативных актов.</a:t>
            </a:r>
          </a:p>
          <a:p>
            <a:pPr>
              <a:buNone/>
            </a:pPr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ru-RU" b="1" dirty="0"/>
              <a:t>Выводы о качестве осуществления деятельности организации: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ru-RU" dirty="0"/>
              <a:t>Учреждение востребовано частью населения Республики Карелия, нуждающейся в стационарном социальном обслуживании и имеет высокий уровень удовлетворённости получателей услуг.</a:t>
            </a:r>
          </a:p>
          <a:p>
            <a:pPr lvl="0"/>
            <a:r>
              <a:rPr lang="ru-RU" dirty="0"/>
              <a:t>Работники учреждения доброжелательны, вежливы и компетентны, готовы к реализации деятельности в современных условиях развития сферы социального обслуживания. </a:t>
            </a:r>
          </a:p>
          <a:p>
            <a:pPr lvl="0"/>
            <a:r>
              <a:rPr lang="ru-RU" dirty="0"/>
              <a:t>Учреждение имеет достаточно высокий потенциал развития качества современных социальных услуг и создания комфортных условий для их получателей.</a:t>
            </a:r>
          </a:p>
          <a:p>
            <a:pPr lvl="0"/>
            <a:r>
              <a:rPr lang="ru-RU" dirty="0"/>
              <a:t>Учреждение использует возможности проектной деятельности в увеличении ресурсов, направленных на повышение качества деятельности и расширение возможностей участников отношений.</a:t>
            </a:r>
          </a:p>
          <a:p>
            <a:pPr lvl="0"/>
            <a:r>
              <a:rPr lang="ru-RU" dirty="0"/>
              <a:t>Учреждение стремится к обеспечению информационной открытости деятельности и максимальному использованию информационно - телекоммуникационных ресурсов при оказании услуг.</a:t>
            </a:r>
          </a:p>
          <a:p>
            <a:pPr lvl="0"/>
            <a:r>
              <a:rPr lang="ru-RU" dirty="0"/>
              <a:t>Система управления учреждением является эффективной и обеспечивает включение всех участников отношений в процесс принятия решений и равномерное распределение ответственности за качество осуществляемой деятельности.</a:t>
            </a:r>
          </a:p>
          <a:p>
            <a:pPr lvl="0"/>
            <a:r>
              <a:rPr lang="ru-RU" dirty="0"/>
              <a:t>Спектр оказываемых учреждением социальных услуг отвечает потребностям и индивидуальной нуждаемости их получателей.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/>
              <a:t>Общие выводы о качестве осуществления деятельности учреждения: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/>
              <a:t>Услуги, оказываемые ГБСУ СО «Видлицкий дом-интернат для престарелых и инвалидов»  востребованы и имеют высокий уровень удовлетворённости получателей услуг.</a:t>
            </a:r>
          </a:p>
          <a:p>
            <a:r>
              <a:rPr lang="ru-RU" dirty="0" smtClean="0"/>
              <a:t> </a:t>
            </a:r>
            <a:r>
              <a:rPr lang="ru-RU" dirty="0"/>
              <a:t>Работники учреждения доброжелательны, вежливы и компетентны, готовы к реализации деятельности в современных условиях развития сферы социального обслуживания. </a:t>
            </a:r>
          </a:p>
          <a:p>
            <a:r>
              <a:rPr lang="ru-RU" dirty="0" smtClean="0"/>
              <a:t> </a:t>
            </a:r>
            <a:r>
              <a:rPr lang="ru-RU" dirty="0"/>
              <a:t>Учреждение имеет достаточно высокий потенциал развития качества современных социальных услуг и создания комфортных условий для их получателей.</a:t>
            </a:r>
          </a:p>
          <a:p>
            <a:r>
              <a:rPr lang="ru-RU" dirty="0" smtClean="0"/>
              <a:t> </a:t>
            </a:r>
            <a:r>
              <a:rPr lang="ru-RU" dirty="0"/>
              <a:t>Учреждение использует возможности проектной деятельности в увеличении ресурсов, направленных на повышение качества деятельности и расширение возможностей участников отношений.</a:t>
            </a:r>
          </a:p>
          <a:p>
            <a:r>
              <a:rPr lang="ru-RU" dirty="0" smtClean="0"/>
              <a:t> </a:t>
            </a:r>
            <a:r>
              <a:rPr lang="ru-RU" dirty="0"/>
              <a:t>Учреждение стремится к обеспечению информационной открытости деятельности и максимальному использованию информационно - телекоммуникационных ресурсов при оказании услуг.</a:t>
            </a:r>
          </a:p>
          <a:p>
            <a:r>
              <a:rPr lang="ru-RU" dirty="0" smtClean="0"/>
              <a:t> </a:t>
            </a:r>
            <a:r>
              <a:rPr lang="ru-RU" dirty="0"/>
              <a:t>Система управления учреждением является эффективной и обеспечивает включение всех участников отношений в процесс принятия решений и равномерное распределение ответственности за качество осуществляемой деятельности.</a:t>
            </a:r>
          </a:p>
          <a:p>
            <a:r>
              <a:rPr lang="ru-RU" dirty="0" smtClean="0"/>
              <a:t>Спектр </a:t>
            </a:r>
            <a:r>
              <a:rPr lang="ru-RU" dirty="0"/>
              <a:t>оказываемых учреждением социальных услуг отвечает потребностям и индивидуальной нуждаемости их получателей.</a:t>
            </a:r>
          </a:p>
          <a:p>
            <a:pPr>
              <a:buNone/>
            </a:pPr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/>
              <a:t>Точки роста качества оказания социальных услуг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1. </a:t>
            </a:r>
            <a:r>
              <a:rPr lang="ru-RU" dirty="0"/>
              <a:t>Важно продолжить работу по созданию условий  для повышения образовательного  и профессионального уровня работников в соответствии с их занимаемой должностью и развития их методического потенциала.</a:t>
            </a:r>
          </a:p>
          <a:p>
            <a:r>
              <a:rPr lang="ru-RU" dirty="0"/>
              <a:t>2. Необходимо разработать и утвердить новые редакции Устава, Коллективного договора, нормативных актов, регулирующих трудовые отношения и внутреннюю систему оценки качества деятельности организации.</a:t>
            </a:r>
          </a:p>
          <a:p>
            <a:r>
              <a:rPr lang="ru-RU" dirty="0"/>
              <a:t>3.Важно создать безопасные, комфортные и доступные условия оказания услуг участникам  отношений, особенно с инвалидностью и ограниченными возможностями. </a:t>
            </a:r>
          </a:p>
          <a:p>
            <a:r>
              <a:rPr lang="ru-RU" dirty="0"/>
              <a:t>4.Необходимо создать условия для включенности работников, получателей, партнеров и общественности в систему государственно-общественного управления организацией. </a:t>
            </a:r>
          </a:p>
          <a:p>
            <a:r>
              <a:rPr lang="ru-RU" dirty="0"/>
              <a:t>5.Важно для обеспечения деятельности системной и продуктивной работы органов управления организации и привлечения социально ориентированных некоммерческих организаций к сотрудничеству в рамках функционирования Попечительского  совета.</a:t>
            </a:r>
          </a:p>
          <a:p>
            <a:r>
              <a:rPr lang="ru-RU" dirty="0"/>
              <a:t>6.Необходимо обеспечить информационную открытость организации в соответствии с современными требованиями, повышение уровня доступности информации для получателей услуг и включенности  работников в развитие информационно-телекоммуникационных ресурсов.</a:t>
            </a:r>
          </a:p>
          <a:p>
            <a:r>
              <a:rPr lang="ru-RU" dirty="0"/>
              <a:t>7.Необходимо продолжить совершенствование системы изучения потребностей и удовлетворённости получателей услуг и работников организации с целью оказания им своевременной, адресной и профессиональной поддержки в повышении социальной компетенции, развитии творческого потенциала и улучшении качества жизни. </a:t>
            </a:r>
          </a:p>
          <a:p>
            <a:r>
              <a:rPr lang="ru-RU" dirty="0"/>
              <a:t>8. Необходимо разработать План мероприятий на 2016-2017 годы по повышению качества деятельности организации и оказанию социальных услуг.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/>
              <a:t>1.2. Кадровое обеспечение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000" dirty="0"/>
              <a:t>Результаты самообследования качественного  и количественного состава</a:t>
            </a:r>
            <a:br>
              <a:rPr lang="ru-RU" sz="2000" dirty="0"/>
            </a:br>
            <a:r>
              <a:rPr lang="ru-RU" sz="2000" dirty="0"/>
              <a:t> профессионального коллектива организации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649730"/>
          <a:ext cx="6096000" cy="3544507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Доля работников в возрасте  до 30 лет от общего количества работников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6675" marR="66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Доля работников, имеющих стаж работы от 5 лет от общего количества сотрудников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6675" marR="66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Доля работников,  имеющих высшее образование от общего количества сотрудников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6675" marR="66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Доля работников, повышающих образовательный уровень  от общего количества сотрудников тех, кому необходимо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6675" marR="66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Доля работников, повысивших квалификацию за последние 3 года от общего количества работников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6675" marR="66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Доля работников, имеющих разработки и статьи  от общего количества сотрудников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6675" marR="66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Доля работников, участвующих в проектной деятельности от общего количества сотрудников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6675" marR="66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Доля работников, участвующих в общественно-государственном управлении от общего количества сотрудников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6675" marR="66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Доля работников, участвующих в распространении опыта  от общего количества сотрудников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6675" marR="66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Доля работников, имеющих опыт  от общего количества сотрудников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6675" marR="66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6675" marR="66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57%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6675" marR="66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6675" marR="66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6675" marR="66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6675" marR="66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6675" marR="66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6675" marR="66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6675" marR="66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6675" marR="66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0%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6675" marR="66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/>
              <a:t>Выводы по качественному и количественному составу профессионального коллектива учреждения: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1.Качественный и количественный состав профессионального коллектива учреждения соответствует  требованиям кадрового обеспечения поставщика социальных услуг.</a:t>
            </a:r>
          </a:p>
          <a:p>
            <a:r>
              <a:rPr lang="ru-RU" dirty="0"/>
              <a:t>2.Работники учреждения имеют образование, квалификацию и профессиональную подготовку, необходимые для исполнения должностных обязанностей, установленные квалификационными требованиями и профессиональными стандартами.</a:t>
            </a:r>
          </a:p>
          <a:p>
            <a:r>
              <a:rPr lang="ru-RU" dirty="0"/>
              <a:t>3.Поставщик социальных услуг не в полной мере обеспечивает повышение квалификации работников в установленном порядке.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ru-RU" b="1" dirty="0"/>
              <a:t>Материально-техническое обеспечение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 Дом-интернат </a:t>
            </a:r>
            <a:r>
              <a:rPr lang="ru-RU" dirty="0"/>
              <a:t>для престарелых и инвалидов расположен в трех этажном кирпичном здании.  Общая площадь составляет 13358,1 метров квадратных. Получатели социальных услуг проживают на 11 отделениях. Здание обеспечено центральным  горячим и холодным водоснабжением, водоотведением, отоплением. Здание оборудовано больничными лифтами. На первом этаже расположена столовая с обеденным залом на 150 мест для отделений самообслуживания. На 8 отделениях питание подается в жилые комнаты.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889844"/>
            <a:ext cx="784887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 оперативном управлении учреждения находится котельная, прачечная, гараж.</a:t>
            </a:r>
          </a:p>
          <a:p>
            <a:r>
              <a:rPr lang="ru-RU" sz="2400" dirty="0"/>
              <a:t>Все здания расположены на общей территории площадью 5,1 га. Территория имеет ограждение, уличное освещения, асфальтовые дорожки, благоустроена, озеленена.</a:t>
            </a:r>
          </a:p>
          <a:p>
            <a:r>
              <a:rPr lang="ru-RU" sz="2400" dirty="0"/>
              <a:t>Учреждение имеет 8 единиц автомобильной техники. Специализированный микроавтобус с подъемником, санитарный автомобиль, автобус, снегоуборочную технику. </a:t>
            </a:r>
          </a:p>
          <a:p>
            <a:r>
              <a:rPr lang="ru-RU" sz="2400" dirty="0"/>
              <a:t>В здании дома-интернаты оборудованы медицинские кабинеты: зубной, физиотерапии, психолога, клинической лаборатории, ЛФК, массажный, ароматерапии. Имеется 5 медицинских постов, из них 2 круглосуточных.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Words>2980</Words>
  <Application>Microsoft Office PowerPoint</Application>
  <PresentationFormat>Экран (4:3)</PresentationFormat>
  <Paragraphs>220</Paragraphs>
  <Slides>42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Тема Office</vt:lpstr>
      <vt:lpstr>Внутренняя система оценки качества деятельности организации и оказания социальных услуг в Республике Карелия   </vt:lpstr>
      <vt:lpstr>1.Качество условий осуществления деятельности учреждения  1.1.Нормативное правовое обеспечение. </vt:lpstr>
      <vt:lpstr>Результаты самообследования эффективности нормативной  правовой базы организации </vt:lpstr>
      <vt:lpstr>Выводы по качеству нормативной правовой базы:</vt:lpstr>
      <vt:lpstr>1.2. Кадровое обеспечение </vt:lpstr>
      <vt:lpstr>Результаты самообследования качественного  и количественного состава  профессионального коллектива организации </vt:lpstr>
      <vt:lpstr>Выводы по качественному и количественному составу профессионального коллектива учреждения: </vt:lpstr>
      <vt:lpstr>Материально-техническое обеспечение </vt:lpstr>
      <vt:lpstr>Слайд 9</vt:lpstr>
      <vt:lpstr>Слайд 10</vt:lpstr>
      <vt:lpstr>Выводы по материально-техническому обеспечению </vt:lpstr>
      <vt:lpstr>Информационно-телекоммуникационное обеспечение </vt:lpstr>
      <vt:lpstr>На информационном стенде для  граждан размещена информация, регламентирующая деятельность учреждения: </vt:lpstr>
      <vt:lpstr>Слайд 14</vt:lpstr>
      <vt:lpstr>Выводы по качественному и количественному составу информационно-телекоммуникационных ресурсов учреждения </vt:lpstr>
      <vt:lpstr>Методическое  обеспечение процесса предоставления услуг </vt:lpstr>
      <vt:lpstr>Выводы по методическому  обеспечению процесса предоставления услуг: </vt:lpstr>
      <vt:lpstr>Мониторинг удовлетворенности качеством условий </vt:lpstr>
      <vt:lpstr> Выводы  о качестве условий осуществления деятельности </vt:lpstr>
      <vt:lpstr>Выводы  о качестве условий осуществления деятельности </vt:lpstr>
      <vt:lpstr>Качество процессов организации Система управления учреждением </vt:lpstr>
      <vt:lpstr>Выводы по системе управления учреждением: </vt:lpstr>
      <vt:lpstr>Система предоставления социальных услуг </vt:lpstr>
      <vt:lpstr>Слайд 24</vt:lpstr>
      <vt:lpstr>Выводы по системе предоставления услуг: </vt:lpstr>
      <vt:lpstr>Мониторинг удовлетворенности качеством  процессов</vt:lpstr>
      <vt:lpstr>Выводы  о качестве процессов осуществления деятельности</vt:lpstr>
      <vt:lpstr>Качество результатов организации Критерий 1. Открытость и доступность информации об учреждении социального обслуживания  </vt:lpstr>
      <vt:lpstr>Критерий 2. Комфортность условий предоставления социальных услуг и доступность их получения </vt:lpstr>
      <vt:lpstr>Критерий 3. Время ожидания предоставления социальной услуги   </vt:lpstr>
      <vt:lpstr>Критерий 4.  Доброжелательность, вежливость, компетентность работников организаций социального обслуживания.   </vt:lpstr>
      <vt:lpstr>Критерий 5.  Удовлетворенность качеством оказания услуг.   </vt:lpstr>
      <vt:lpstr>Критерий  6. Созидательность управленческого процесса </vt:lpstr>
      <vt:lpstr>Востребованность учреждения  у получателей услуг</vt:lpstr>
      <vt:lpstr>Востребованность учреждения  в сообществе:</vt:lpstr>
      <vt:lpstr>Выводы по востребованности учреждения в  сообществе: </vt:lpstr>
      <vt:lpstr>Востребованность учреждения на региональном, федеральном и международном уровнях </vt:lpstr>
      <vt:lpstr>Выводы по востребованности учреждения  на региональном уровне: </vt:lpstr>
      <vt:lpstr>Мониторинг удовлетворенности качеством  результатов </vt:lpstr>
      <vt:lpstr>Выводы о качестве осуществления деятельности организации: </vt:lpstr>
      <vt:lpstr>Общие выводы о качестве осуществления деятельности учреждения: </vt:lpstr>
      <vt:lpstr>Точки роста качества оказания социальных услуг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Внутренняя система оценки качества деятельности организации и оказания социальных услуг в Республике Карелия</dc:title>
  <dc:creator>User</dc:creator>
  <cp:lastModifiedBy>User</cp:lastModifiedBy>
  <cp:revision>6</cp:revision>
  <dcterms:created xsi:type="dcterms:W3CDTF">2016-05-19T11:21:29Z</dcterms:created>
  <dcterms:modified xsi:type="dcterms:W3CDTF">2016-05-19T12:16:54Z</dcterms:modified>
</cp:coreProperties>
</file>